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29" r:id="rId2"/>
    <p:sldId id="318" r:id="rId3"/>
    <p:sldId id="323" r:id="rId4"/>
    <p:sldId id="330" r:id="rId5"/>
    <p:sldId id="324" r:id="rId6"/>
    <p:sldId id="328" r:id="rId7"/>
    <p:sldId id="266" r:id="rId8"/>
    <p:sldId id="331" r:id="rId9"/>
    <p:sldId id="319" r:id="rId10"/>
    <p:sldId id="321" r:id="rId11"/>
    <p:sldId id="322" r:id="rId12"/>
    <p:sldId id="325" r:id="rId13"/>
    <p:sldId id="326" r:id="rId14"/>
    <p:sldId id="320" r:id="rId15"/>
    <p:sldId id="327" r:id="rId16"/>
    <p:sldId id="332"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FC254D-C2E1-D042-9DE1-9BEC26EFDA43}">
          <p14:sldIdLst>
            <p14:sldId id="329"/>
            <p14:sldId id="318"/>
            <p14:sldId id="323"/>
            <p14:sldId id="330"/>
            <p14:sldId id="324"/>
            <p14:sldId id="328"/>
            <p14:sldId id="266"/>
            <p14:sldId id="331"/>
            <p14:sldId id="319"/>
            <p14:sldId id="321"/>
            <p14:sldId id="322"/>
            <p14:sldId id="325"/>
            <p14:sldId id="326"/>
            <p14:sldId id="320"/>
            <p14:sldId id="327"/>
            <p14:sldId id="332"/>
            <p14:sldId id="333"/>
          </p14:sldIdLst>
        </p14:section>
        <p14:section name="Preamble" id="{4021890D-FC50-254F-88E6-DB3292C52831}">
          <p14:sldIdLst/>
        </p14:section>
        <p14:section name="Prior Event Performance" id="{5912ECC6-9316-5B48-B196-40BD509AE900}">
          <p14:sldIdLst/>
        </p14:section>
        <p14:section name="Event Types" id="{2921FC31-7083-0540-95F7-72941C50F6CE}">
          <p14:sldIdLst/>
        </p14:section>
        <p14:section name="Designing new events" id="{308F8501-ADA9-D04E-BFF3-47944896B805}">
          <p14:sldIdLst/>
        </p14:section>
        <p14:section name="Untitled Section" id="{D2F78828-4E00-EC40-ACD8-BE4065F089BD}">
          <p14:sldIdLst/>
        </p14:section>
        <p14:section name="Appendix" id="{3C918F9A-C8D2-BA4B-949E-4027459778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739"/>
    <a:srgbClr val="BE846B"/>
    <a:srgbClr val="3F8776"/>
    <a:srgbClr val="7493AD"/>
    <a:srgbClr val="CEFCFE"/>
    <a:srgbClr val="1B2931"/>
    <a:srgbClr val="203B5D"/>
    <a:srgbClr val="0E1516"/>
    <a:srgbClr val="9CC1FD"/>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4057" autoAdjust="0"/>
  </p:normalViewPr>
  <p:slideViewPr>
    <p:cSldViewPr snapToGrid="0" snapToObjects="1">
      <p:cViewPr varScale="1">
        <p:scale>
          <a:sx n="77" d="100"/>
          <a:sy n="77" d="100"/>
        </p:scale>
        <p:origin x="1698"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1749A-B48F-8344-81AE-DBE5FBE20BB4}" type="datetimeFigureOut">
              <a:rPr lang="en-US" smtClean="0"/>
              <a:t>10/25/2016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1B468-F46B-4143-8D69-1BEA70C45E48}" type="slidenum">
              <a:rPr lang="en-US" smtClean="0"/>
              <a:t>‹#›</a:t>
            </a:fld>
            <a:endParaRPr lang="en-US"/>
          </a:p>
        </p:txBody>
      </p:sp>
    </p:spTree>
    <p:extLst>
      <p:ext uri="{BB962C8B-B14F-4D97-AF65-F5344CB8AC3E}">
        <p14:creationId xmlns:p14="http://schemas.microsoft.com/office/powerpoint/2010/main" val="1334670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Fade-out</a:t>
            </a:r>
            <a:r>
              <a:rPr lang="en-US" baseline="0" dirty="0"/>
              <a:t> </a:t>
            </a:r>
            <a:endParaRPr lang="en-US" dirty="0"/>
          </a:p>
        </p:txBody>
      </p:sp>
      <p:sp>
        <p:nvSpPr>
          <p:cNvPr id="4" name="Slide Number Placeholder 3"/>
          <p:cNvSpPr>
            <a:spLocks noGrp="1"/>
          </p:cNvSpPr>
          <p:nvPr>
            <p:ph type="sldNum" sz="quarter" idx="10"/>
          </p:nvPr>
        </p:nvSpPr>
        <p:spPr/>
        <p:txBody>
          <a:bodyPr/>
          <a:lstStyle/>
          <a:p>
            <a:fld id="{8A01B468-F46B-4143-8D69-1BEA70C45E48}" type="slidenum">
              <a:rPr lang="en-US" smtClean="0"/>
              <a:t>3</a:t>
            </a:fld>
            <a:endParaRPr lang="en-US"/>
          </a:p>
        </p:txBody>
      </p:sp>
    </p:spTree>
    <p:extLst>
      <p:ext uri="{BB962C8B-B14F-4D97-AF65-F5344CB8AC3E}">
        <p14:creationId xmlns:p14="http://schemas.microsoft.com/office/powerpoint/2010/main" val="316568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Fade-out display the </a:t>
            </a:r>
            <a:r>
              <a:rPr lang="en-US" dirty="0" err="1"/>
              <a:t>describtion</a:t>
            </a:r>
            <a:r>
              <a:rPr lang="en-US" baseline="0" dirty="0"/>
              <a:t> </a:t>
            </a:r>
            <a:endParaRPr lang="en-US" dirty="0"/>
          </a:p>
        </p:txBody>
      </p:sp>
      <p:sp>
        <p:nvSpPr>
          <p:cNvPr id="4" name="Slide Number Placeholder 3"/>
          <p:cNvSpPr>
            <a:spLocks noGrp="1"/>
          </p:cNvSpPr>
          <p:nvPr>
            <p:ph type="sldNum" sz="quarter" idx="10"/>
          </p:nvPr>
        </p:nvSpPr>
        <p:spPr/>
        <p:txBody>
          <a:bodyPr/>
          <a:lstStyle/>
          <a:p>
            <a:fld id="{8A01B468-F46B-4143-8D69-1BEA70C45E48}" type="slidenum">
              <a:rPr lang="en-US" smtClean="0"/>
              <a:t>7</a:t>
            </a:fld>
            <a:endParaRPr lang="en-US"/>
          </a:p>
        </p:txBody>
      </p:sp>
    </p:spTree>
    <p:extLst>
      <p:ext uri="{BB962C8B-B14F-4D97-AF65-F5344CB8AC3E}">
        <p14:creationId xmlns:p14="http://schemas.microsoft.com/office/powerpoint/2010/main" val="383668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1B468-F46B-4143-8D69-1BEA70C45E48}" type="slidenum">
              <a:rPr lang="en-US" smtClean="0"/>
              <a:t>10</a:t>
            </a:fld>
            <a:endParaRPr lang="en-US"/>
          </a:p>
        </p:txBody>
      </p:sp>
    </p:spTree>
    <p:extLst>
      <p:ext uri="{BB962C8B-B14F-4D97-AF65-F5344CB8AC3E}">
        <p14:creationId xmlns:p14="http://schemas.microsoft.com/office/powerpoint/2010/main" val="40251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heading</a:t>
            </a:r>
          </a:p>
        </p:txBody>
      </p:sp>
      <p:sp>
        <p:nvSpPr>
          <p:cNvPr id="4" name="Slide Number Placeholder 3"/>
          <p:cNvSpPr>
            <a:spLocks noGrp="1"/>
          </p:cNvSpPr>
          <p:nvPr>
            <p:ph type="sldNum" sz="quarter" idx="10"/>
          </p:nvPr>
        </p:nvSpPr>
        <p:spPr/>
        <p:txBody>
          <a:bodyPr/>
          <a:lstStyle/>
          <a:p>
            <a:fld id="{8A01B468-F46B-4143-8D69-1BEA70C45E48}" type="slidenum">
              <a:rPr lang="en-US" smtClean="0"/>
              <a:t>12</a:t>
            </a:fld>
            <a:endParaRPr lang="en-US"/>
          </a:p>
        </p:txBody>
      </p:sp>
    </p:spTree>
    <p:extLst>
      <p:ext uri="{BB962C8B-B14F-4D97-AF65-F5344CB8AC3E}">
        <p14:creationId xmlns:p14="http://schemas.microsoft.com/office/powerpoint/2010/main" val="165091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1B468-F46B-4143-8D69-1BEA70C45E48}" type="slidenum">
              <a:rPr lang="en-US" smtClean="0"/>
              <a:t>15</a:t>
            </a:fld>
            <a:endParaRPr lang="en-US"/>
          </a:p>
        </p:txBody>
      </p:sp>
    </p:spTree>
    <p:extLst>
      <p:ext uri="{BB962C8B-B14F-4D97-AF65-F5344CB8AC3E}">
        <p14:creationId xmlns:p14="http://schemas.microsoft.com/office/powerpoint/2010/main" val="76053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79F602-DB07-D043-8C3B-B128AFA3084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385777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9F602-DB07-D043-8C3B-B128AFA3084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187348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9F602-DB07-D043-8C3B-B128AFA3084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58876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9F602-DB07-D043-8C3B-B128AFA3084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E6-6FD9-BF40-B1FE-3EC134F4AFB0}"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374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9F602-DB07-D043-8C3B-B128AFA3084E}"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67770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79F602-DB07-D043-8C3B-B128AFA3084E}"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303330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79F602-DB07-D043-8C3B-B128AFA3084E}"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529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9F602-DB07-D043-8C3B-B128AFA3084E}"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214698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9F602-DB07-D043-8C3B-B128AFA3084E}"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389208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79F602-DB07-D043-8C3B-B128AFA3084E}"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93592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79F602-DB07-D043-8C3B-B128AFA3084E}"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1BE6-6FD9-BF40-B1FE-3EC134F4AFB0}" type="slidenum">
              <a:rPr lang="en-US" smtClean="0"/>
              <a:t>‹#›</a:t>
            </a:fld>
            <a:endParaRPr lang="en-US"/>
          </a:p>
        </p:txBody>
      </p:sp>
    </p:spTree>
    <p:extLst>
      <p:ext uri="{BB962C8B-B14F-4D97-AF65-F5344CB8AC3E}">
        <p14:creationId xmlns:p14="http://schemas.microsoft.com/office/powerpoint/2010/main" val="249442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9F602-DB07-D043-8C3B-B128AFA3084E}"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81BE6-6FD9-BF40-B1FE-3EC134F4AFB0}"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61433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24.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sp>
        <p:nvSpPr>
          <p:cNvPr id="4" name="Title 1"/>
          <p:cNvSpPr txBox="1">
            <a:spLocks/>
          </p:cNvSpPr>
          <p:nvPr/>
        </p:nvSpPr>
        <p:spPr>
          <a:xfrm>
            <a:off x="-187842" y="561352"/>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chemeClr val="bg1"/>
                </a:solidFill>
                <a:latin typeface="A New Hope" panose="00000400000000000000" pitchFamily="2" charset="0"/>
              </a:rPr>
              <a:t>Agenda</a:t>
            </a:r>
          </a:p>
        </p:txBody>
      </p:sp>
      <p:sp>
        <p:nvSpPr>
          <p:cNvPr id="7" name="Title 1"/>
          <p:cNvSpPr txBox="1">
            <a:spLocks/>
          </p:cNvSpPr>
          <p:nvPr/>
        </p:nvSpPr>
        <p:spPr>
          <a:xfrm>
            <a:off x="152400" y="1233377"/>
            <a:ext cx="7907079" cy="3147237"/>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200" b="1" dirty="0">
                <a:solidFill>
                  <a:schemeClr val="bg1"/>
                </a:solidFill>
                <a:latin typeface="A New Hope" panose="00000400000000000000" pitchFamily="2" charset="0"/>
              </a:rPr>
              <a:t>Self Intro</a:t>
            </a:r>
          </a:p>
          <a:p>
            <a:pPr marL="457200" indent="-457200" algn="l">
              <a:buFont typeface="Arial" panose="020B0604020202020204" pitchFamily="34" charset="0"/>
              <a:buChar char="•"/>
            </a:pPr>
            <a:r>
              <a:rPr lang="en-US" sz="3200" b="1" dirty="0">
                <a:solidFill>
                  <a:schemeClr val="bg1"/>
                </a:solidFill>
                <a:latin typeface="A New Hope" panose="00000400000000000000" pitchFamily="2" charset="0"/>
              </a:rPr>
              <a:t>Player Behavior Clustering</a:t>
            </a:r>
          </a:p>
          <a:p>
            <a:pPr marL="457200" indent="-457200" algn="l">
              <a:buFont typeface="Arial" panose="020B0604020202020204" pitchFamily="34" charset="0"/>
              <a:buChar char="•"/>
            </a:pPr>
            <a:r>
              <a:rPr lang="en-US" sz="3200" b="1" dirty="0">
                <a:solidFill>
                  <a:schemeClr val="bg1"/>
                </a:solidFill>
                <a:latin typeface="A New Hope" panose="00000400000000000000" pitchFamily="2" charset="0"/>
              </a:rPr>
              <a:t>Churn Prediction</a:t>
            </a:r>
          </a:p>
        </p:txBody>
      </p:sp>
    </p:spTree>
    <p:extLst>
      <p:ext uri="{BB962C8B-B14F-4D97-AF65-F5344CB8AC3E}">
        <p14:creationId xmlns:p14="http://schemas.microsoft.com/office/powerpoint/2010/main" val="3052881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pic>
        <p:nvPicPr>
          <p:cNvPr id="2" name="Picture 1"/>
          <p:cNvPicPr>
            <a:picLocks noChangeAspect="1"/>
          </p:cNvPicPr>
          <p:nvPr/>
        </p:nvPicPr>
        <p:blipFill>
          <a:blip r:embed="rId4"/>
          <a:stretch>
            <a:fillRect/>
          </a:stretch>
        </p:blipFill>
        <p:spPr>
          <a:xfrm>
            <a:off x="0" y="0"/>
            <a:ext cx="9144000" cy="6152849"/>
          </a:xfrm>
          <a:prstGeom prst="rect">
            <a:avLst/>
          </a:prstGeom>
        </p:spPr>
      </p:pic>
      <p:sp>
        <p:nvSpPr>
          <p:cNvPr id="3" name="TextBox 2"/>
          <p:cNvSpPr txBox="1"/>
          <p:nvPr/>
        </p:nvSpPr>
        <p:spPr>
          <a:xfrm>
            <a:off x="3175000" y="406400"/>
            <a:ext cx="3314700" cy="369332"/>
          </a:xfrm>
          <a:prstGeom prst="rect">
            <a:avLst/>
          </a:prstGeom>
          <a:noFill/>
        </p:spPr>
        <p:txBody>
          <a:bodyPr wrap="square" rtlCol="0">
            <a:spAutoFit/>
          </a:bodyPr>
          <a:lstStyle/>
          <a:p>
            <a:r>
              <a:rPr lang="en-US" dirty="0"/>
              <a:t>Non- Spenders Life Cycle Sankey</a:t>
            </a:r>
          </a:p>
        </p:txBody>
      </p:sp>
    </p:spTree>
    <p:extLst>
      <p:ext uri="{BB962C8B-B14F-4D97-AF65-F5344CB8AC3E}">
        <p14:creationId xmlns:p14="http://schemas.microsoft.com/office/powerpoint/2010/main" val="28016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pic>
        <p:nvPicPr>
          <p:cNvPr id="2" name="Picture 1"/>
          <p:cNvPicPr>
            <a:picLocks noChangeAspect="1"/>
          </p:cNvPicPr>
          <p:nvPr/>
        </p:nvPicPr>
        <p:blipFill>
          <a:blip r:embed="rId3"/>
          <a:stretch>
            <a:fillRect/>
          </a:stretch>
        </p:blipFill>
        <p:spPr>
          <a:xfrm>
            <a:off x="0" y="0"/>
            <a:ext cx="9144000" cy="6236413"/>
          </a:xfrm>
          <a:prstGeom prst="rect">
            <a:avLst/>
          </a:prstGeom>
        </p:spPr>
      </p:pic>
      <p:sp>
        <p:nvSpPr>
          <p:cNvPr id="3" name="TextBox 2"/>
          <p:cNvSpPr txBox="1"/>
          <p:nvPr/>
        </p:nvSpPr>
        <p:spPr>
          <a:xfrm>
            <a:off x="4229100" y="0"/>
            <a:ext cx="3467100" cy="369332"/>
          </a:xfrm>
          <a:prstGeom prst="rect">
            <a:avLst/>
          </a:prstGeom>
          <a:noFill/>
        </p:spPr>
        <p:txBody>
          <a:bodyPr wrap="square" rtlCol="0">
            <a:spAutoFit/>
          </a:bodyPr>
          <a:lstStyle/>
          <a:p>
            <a:r>
              <a:rPr lang="en-US" dirty="0"/>
              <a:t>Spenders Life Cycle Sankey</a:t>
            </a:r>
          </a:p>
        </p:txBody>
      </p:sp>
    </p:spTree>
    <p:extLst>
      <p:ext uri="{BB962C8B-B14F-4D97-AF65-F5344CB8AC3E}">
        <p14:creationId xmlns:p14="http://schemas.microsoft.com/office/powerpoint/2010/main" val="307577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ule of 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0652"/>
            <a:ext cx="2438400" cy="352864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 y="862876"/>
            <a:ext cx="9143999" cy="6143947"/>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800" b="1" dirty="0">
                <a:solidFill>
                  <a:schemeClr val="bg1"/>
                </a:solidFill>
                <a:latin typeface="A New Hope" panose="00000400000000000000" pitchFamily="2" charset="0"/>
              </a:rPr>
              <a:t>Week 1,2,3 are the only churners with a possibility of returning to the game. </a:t>
            </a:r>
          </a:p>
          <a:p>
            <a:pPr marL="457200" indent="-457200">
              <a:buFont typeface="Arial" panose="020B0604020202020204" pitchFamily="34" charset="0"/>
              <a:buChar char="•"/>
            </a:pPr>
            <a:endParaRPr lang="en-US" sz="2800" b="1" dirty="0">
              <a:solidFill>
                <a:schemeClr val="bg1"/>
              </a:solidFill>
              <a:latin typeface="A New Hope" panose="00000400000000000000" pitchFamily="2" charset="0"/>
            </a:endParaRPr>
          </a:p>
          <a:p>
            <a:pPr marL="457200" indent="-457200">
              <a:buFont typeface="Arial" panose="020B0604020202020204" pitchFamily="34" charset="0"/>
              <a:buChar char="•"/>
            </a:pPr>
            <a:r>
              <a:rPr lang="en-US" sz="2800" b="1" dirty="0">
                <a:solidFill>
                  <a:schemeClr val="bg1"/>
                </a:solidFill>
                <a:latin typeface="A New Hope" panose="00000400000000000000" pitchFamily="2" charset="0"/>
              </a:rPr>
              <a:t>Lost values of spending is the highest in week 2,7,8</a:t>
            </a:r>
          </a:p>
          <a:p>
            <a:pPr marL="457200" indent="-457200">
              <a:buFont typeface="Arial" panose="020B0604020202020204" pitchFamily="34" charset="0"/>
              <a:buChar char="•"/>
            </a:pPr>
            <a:endParaRPr lang="en-US" sz="2800" b="1" dirty="0">
              <a:solidFill>
                <a:schemeClr val="bg1"/>
              </a:solidFill>
              <a:latin typeface="A New Hope" panose="00000400000000000000" pitchFamily="2" charset="0"/>
            </a:endParaRPr>
          </a:p>
          <a:p>
            <a:pPr marL="457200" indent="-457200">
              <a:buFont typeface="Arial" panose="020B0604020202020204" pitchFamily="34" charset="0"/>
              <a:buChar char="•"/>
            </a:pPr>
            <a:r>
              <a:rPr lang="en-US" sz="2800" b="1" dirty="0">
                <a:solidFill>
                  <a:schemeClr val="bg1"/>
                </a:solidFill>
                <a:latin typeface="A New Hope" panose="00000400000000000000" pitchFamily="2" charset="0"/>
              </a:rPr>
              <a:t>First time spenders do not make a meaningful spend after week 4</a:t>
            </a:r>
          </a:p>
          <a:p>
            <a:pPr marL="457200" indent="-457200">
              <a:buFont typeface="Arial" panose="020B0604020202020204" pitchFamily="34" charset="0"/>
              <a:buChar char="•"/>
            </a:pPr>
            <a:endParaRPr lang="en-US" sz="2800" b="1" dirty="0">
              <a:solidFill>
                <a:schemeClr val="bg1"/>
              </a:solidFill>
              <a:latin typeface="A New Hope" panose="00000400000000000000" pitchFamily="2" charset="0"/>
            </a:endParaRPr>
          </a:p>
          <a:p>
            <a:pPr marL="457200" indent="-457200">
              <a:buFont typeface="Arial" panose="020B0604020202020204" pitchFamily="34" charset="0"/>
              <a:buChar char="•"/>
            </a:pPr>
            <a:r>
              <a:rPr lang="en-US" sz="2800" b="1" dirty="0">
                <a:solidFill>
                  <a:schemeClr val="bg1"/>
                </a:solidFill>
                <a:latin typeface="A New Hope" panose="00000400000000000000" pitchFamily="2" charset="0"/>
              </a:rPr>
              <a:t>If players spend after week 4, they will not spend again.</a:t>
            </a:r>
          </a:p>
          <a:p>
            <a:pPr marL="457200" indent="-457200">
              <a:buFont typeface="Arial" panose="020B0604020202020204" pitchFamily="34" charset="0"/>
              <a:buChar char="•"/>
            </a:pPr>
            <a:endParaRPr lang="en-US" sz="2800" b="1" dirty="0">
              <a:solidFill>
                <a:schemeClr val="bg1"/>
              </a:solidFill>
              <a:latin typeface="A New Hope" panose="00000400000000000000" pitchFamily="2" charset="0"/>
            </a:endParaRPr>
          </a:p>
          <a:p>
            <a:pPr marL="457200" indent="-457200">
              <a:buFont typeface="Arial" panose="020B0604020202020204" pitchFamily="34" charset="0"/>
              <a:buChar char="•"/>
            </a:pPr>
            <a:r>
              <a:rPr lang="en-US" sz="2800" b="1" dirty="0">
                <a:solidFill>
                  <a:schemeClr val="bg1"/>
                </a:solidFill>
                <a:latin typeface="A New Hope" panose="00000400000000000000" pitchFamily="2" charset="0"/>
              </a:rPr>
              <a:t>After week 2, players do not change spend patterns</a:t>
            </a:r>
          </a:p>
          <a:p>
            <a:endParaRPr lang="en-US" sz="2800" b="1" dirty="0">
              <a:solidFill>
                <a:schemeClr val="bg1"/>
              </a:solidFill>
              <a:latin typeface="A New Hope" panose="000004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sp>
        <p:nvSpPr>
          <p:cNvPr id="2" name="TextBox 1"/>
          <p:cNvSpPr txBox="1"/>
          <p:nvPr/>
        </p:nvSpPr>
        <p:spPr>
          <a:xfrm>
            <a:off x="2844800" y="215900"/>
            <a:ext cx="4178300" cy="368300"/>
          </a:xfrm>
          <a:prstGeom prst="rect">
            <a:avLst/>
          </a:prstGeom>
          <a:noFill/>
        </p:spPr>
        <p:txBody>
          <a:bodyPr wrap="square" rtlCol="0">
            <a:spAutoFit/>
          </a:bodyPr>
          <a:lstStyle/>
          <a:p>
            <a:r>
              <a:rPr lang="en-US" b="1" dirty="0">
                <a:solidFill>
                  <a:schemeClr val="bg1"/>
                </a:solidFill>
                <a:latin typeface="A New Hope" panose="00000400000000000000"/>
              </a:rPr>
              <a:t>     Rules of Thumb</a:t>
            </a:r>
          </a:p>
        </p:txBody>
      </p:sp>
    </p:spTree>
    <p:extLst>
      <p:ext uri="{BB962C8B-B14F-4D97-AF65-F5344CB8AC3E}">
        <p14:creationId xmlns:p14="http://schemas.microsoft.com/office/powerpoint/2010/main" val="39260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anim calcmode="lin" valueType="num">
                                      <p:cBhvr>
                                        <p:cTn id="2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anim calcmode="lin" valueType="num">
                                      <p:cBhvr>
                                        <p:cTn id="2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1000"/>
                                        <p:tgtEl>
                                          <p:spTgt spid="4">
                                            <p:txEl>
                                              <p:pRg st="8" end="8"/>
                                            </p:txEl>
                                          </p:spTgt>
                                        </p:tgtEl>
                                      </p:cBhvr>
                                    </p:animEffect>
                                    <p:anim calcmode="lin" valueType="num">
                                      <p:cBhvr>
                                        <p:cTn id="3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7" name="Title 1"/>
          <p:cNvSpPr txBox="1">
            <a:spLocks/>
          </p:cNvSpPr>
          <p:nvPr/>
        </p:nvSpPr>
        <p:spPr>
          <a:xfrm>
            <a:off x="924716" y="1609916"/>
            <a:ext cx="7787484" cy="3597084"/>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b="1" dirty="0">
                <a:solidFill>
                  <a:schemeClr val="bg1"/>
                </a:solidFill>
                <a:latin typeface="A New Hope" panose="00000400000000000000"/>
              </a:rPr>
              <a:t>4 Different bundles in the first 4 weeks</a:t>
            </a:r>
          </a:p>
          <a:p>
            <a:pPr marL="571500" indent="-571500" algn="l">
              <a:buFont typeface="Arial" panose="020B0604020202020204" pitchFamily="34" charset="0"/>
              <a:buChar char="•"/>
            </a:pPr>
            <a:r>
              <a:rPr lang="en-US" b="1" dirty="0">
                <a:solidFill>
                  <a:schemeClr val="bg1"/>
                </a:solidFill>
                <a:latin typeface="A New Hope" panose="00000400000000000000"/>
              </a:rPr>
              <a:t>Each bundle offers a great value to new players</a:t>
            </a:r>
          </a:p>
          <a:p>
            <a:pPr marL="571500" indent="-571500" algn="l">
              <a:buFont typeface="Arial" panose="020B0604020202020204" pitchFamily="34" charset="0"/>
              <a:buChar char="•"/>
            </a:pPr>
            <a:r>
              <a:rPr lang="en-US" b="1" dirty="0">
                <a:solidFill>
                  <a:schemeClr val="bg1"/>
                </a:solidFill>
                <a:latin typeface="A New Hope" panose="00000400000000000000"/>
              </a:rPr>
              <a:t>These bundles complement each other but do not necessarily depend on one another</a:t>
            </a:r>
          </a:p>
          <a:p>
            <a:pPr marL="571500" indent="-571500" algn="l">
              <a:buFont typeface="Arial" panose="020B0604020202020204" pitchFamily="34" charset="0"/>
              <a:buChar char="•"/>
            </a:pPr>
            <a:r>
              <a:rPr lang="en-US" b="1" dirty="0">
                <a:solidFill>
                  <a:schemeClr val="bg1"/>
                </a:solidFill>
                <a:latin typeface="A New Hope" panose="00000400000000000000"/>
              </a:rPr>
              <a:t>At D28 prepare players with a final package for GW</a:t>
            </a:r>
          </a:p>
          <a:p>
            <a:pPr marL="571500" indent="-571500" algn="l">
              <a:buFont typeface="Arial" panose="020B0604020202020204" pitchFamily="34" charset="0"/>
              <a:buChar char="•"/>
            </a:pPr>
            <a:endParaRPr lang="en-US" b="1" dirty="0">
              <a:solidFill>
                <a:schemeClr val="bg1"/>
              </a:solidFill>
              <a:latin typeface="A New Hope" panose="00000400000000000000"/>
            </a:endParaRPr>
          </a:p>
        </p:txBody>
      </p:sp>
      <p:pic>
        <p:nvPicPr>
          <p:cNvPr id="3078" name="Picture 6" descr="Image result for yoda dancing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81019"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 y="1312867"/>
            <a:ext cx="8285787" cy="9941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b="1" dirty="0">
              <a:solidFill>
                <a:schemeClr val="bg1"/>
              </a:solidFill>
              <a:latin typeface="A New Hope" panose="00000400000000000000"/>
            </a:endParaRPr>
          </a:p>
        </p:txBody>
      </p:sp>
      <p:sp>
        <p:nvSpPr>
          <p:cNvPr id="12" name="Title 1"/>
          <p:cNvSpPr txBox="1">
            <a:spLocks/>
          </p:cNvSpPr>
          <p:nvPr/>
        </p:nvSpPr>
        <p:spPr>
          <a:xfrm>
            <a:off x="590626" y="336485"/>
            <a:ext cx="8285787" cy="9941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A New Hope" panose="00000400000000000000"/>
              </a:rPr>
              <a:t>Habituation Packs</a:t>
            </a:r>
          </a:p>
        </p:txBody>
      </p:sp>
    </p:spTree>
    <p:extLst>
      <p:ext uri="{BB962C8B-B14F-4D97-AF65-F5344CB8AC3E}">
        <p14:creationId xmlns:p14="http://schemas.microsoft.com/office/powerpoint/2010/main" val="37657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wipe(down)">
                                      <p:cBhvr>
                                        <p:cTn id="15" dur="580">
                                          <p:stCondLst>
                                            <p:cond delay="0"/>
                                          </p:stCondLst>
                                        </p:cTn>
                                        <p:tgtEl>
                                          <p:spTgt spid="3078"/>
                                        </p:tgtEl>
                                      </p:cBhvr>
                                    </p:animEffect>
                                    <p:anim calcmode="lin" valueType="num">
                                      <p:cBhvr>
                                        <p:cTn id="16"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8"/>
                                        </p:tgtEl>
                                      </p:cBhvr>
                                      <p:to x="100000" y="60000"/>
                                    </p:animScale>
                                    <p:animScale>
                                      <p:cBhvr>
                                        <p:cTn id="22" dur="166" decel="50000">
                                          <p:stCondLst>
                                            <p:cond delay="676"/>
                                          </p:stCondLst>
                                        </p:cTn>
                                        <p:tgtEl>
                                          <p:spTgt spid="3078"/>
                                        </p:tgtEl>
                                      </p:cBhvr>
                                      <p:to x="100000" y="100000"/>
                                    </p:animScale>
                                    <p:animScale>
                                      <p:cBhvr>
                                        <p:cTn id="23" dur="26">
                                          <p:stCondLst>
                                            <p:cond delay="1312"/>
                                          </p:stCondLst>
                                        </p:cTn>
                                        <p:tgtEl>
                                          <p:spTgt spid="3078"/>
                                        </p:tgtEl>
                                      </p:cBhvr>
                                      <p:to x="100000" y="80000"/>
                                    </p:animScale>
                                    <p:animScale>
                                      <p:cBhvr>
                                        <p:cTn id="24" dur="166" decel="50000">
                                          <p:stCondLst>
                                            <p:cond delay="1338"/>
                                          </p:stCondLst>
                                        </p:cTn>
                                        <p:tgtEl>
                                          <p:spTgt spid="3078"/>
                                        </p:tgtEl>
                                      </p:cBhvr>
                                      <p:to x="100000" y="100000"/>
                                    </p:animScale>
                                    <p:animScale>
                                      <p:cBhvr>
                                        <p:cTn id="25" dur="26">
                                          <p:stCondLst>
                                            <p:cond delay="1642"/>
                                          </p:stCondLst>
                                        </p:cTn>
                                        <p:tgtEl>
                                          <p:spTgt spid="3078"/>
                                        </p:tgtEl>
                                      </p:cBhvr>
                                      <p:to x="100000" y="90000"/>
                                    </p:animScale>
                                    <p:animScale>
                                      <p:cBhvr>
                                        <p:cTn id="26" dur="166" decel="50000">
                                          <p:stCondLst>
                                            <p:cond delay="1668"/>
                                          </p:stCondLst>
                                        </p:cTn>
                                        <p:tgtEl>
                                          <p:spTgt spid="3078"/>
                                        </p:tgtEl>
                                      </p:cBhvr>
                                      <p:to x="100000" y="100000"/>
                                    </p:animScale>
                                    <p:animScale>
                                      <p:cBhvr>
                                        <p:cTn id="27" dur="26">
                                          <p:stCondLst>
                                            <p:cond delay="1808"/>
                                          </p:stCondLst>
                                        </p:cTn>
                                        <p:tgtEl>
                                          <p:spTgt spid="3078"/>
                                        </p:tgtEl>
                                      </p:cBhvr>
                                      <p:to x="100000" y="95000"/>
                                    </p:animScale>
                                    <p:animScale>
                                      <p:cBhvr>
                                        <p:cTn id="28" dur="166" decel="50000">
                                          <p:stCondLst>
                                            <p:cond delay="1834"/>
                                          </p:stCondLst>
                                        </p:cTn>
                                        <p:tgtEl>
                                          <p:spTgt spid="307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p:cTn id="4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 calcmode="lin" valueType="num">
                                      <p:cBhvr>
                                        <p:cTn id="5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sp>
        <p:nvSpPr>
          <p:cNvPr id="3" name="Rectangle 2"/>
          <p:cNvSpPr/>
          <p:nvPr/>
        </p:nvSpPr>
        <p:spPr>
          <a:xfrm>
            <a:off x="4336647" y="3244334"/>
            <a:ext cx="470706" cy="369332"/>
          </a:xfrm>
          <a:prstGeom prst="rect">
            <a:avLst/>
          </a:prstGeom>
        </p:spPr>
        <p:txBody>
          <a:bodyPr wrap="none">
            <a:spAutoFit/>
          </a:bodyPr>
          <a:lstStyle/>
          <a:p>
            <a:r>
              <a:rPr lang="en-US" dirty="0"/>
              <a:t>ow</a:t>
            </a:r>
          </a:p>
        </p:txBody>
      </p:sp>
    </p:spTree>
    <p:extLst>
      <p:ext uri="{BB962C8B-B14F-4D97-AF65-F5344CB8AC3E}">
        <p14:creationId xmlns:p14="http://schemas.microsoft.com/office/powerpoint/2010/main" val="158582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4" name="Title 1"/>
          <p:cNvSpPr txBox="1">
            <a:spLocks/>
          </p:cNvSpPr>
          <p:nvPr/>
        </p:nvSpPr>
        <p:spPr>
          <a:xfrm>
            <a:off x="-1" y="318695"/>
            <a:ext cx="8704942" cy="9941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A New Hope" panose="00000400000000000000"/>
              </a:rPr>
              <a:t>Churn Prediction </a:t>
            </a:r>
          </a:p>
        </p:txBody>
      </p:sp>
      <p:pic>
        <p:nvPicPr>
          <p:cNvPr id="7" name="Picture 14" descr="http://previews.123rf.com/images/asmati/asmati1603/asmati160301053/53560483-Hashtag-sign-Line-icon-on-transparent-background-Stock-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4350" y="1402094"/>
            <a:ext cx="1689045" cy="169164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cture 10" descr="http://www.highlandhosp.com/wp-content/uploads/2015/08/playing-video-gam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78" y="1593939"/>
            <a:ext cx="1819311" cy="143037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7" name="Picture 12" descr="http://i1.mirror.co.uk/incoming/article3986406.ece/ALTERNATES/s615/Kids-playing-a-video-ga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06" y="4227201"/>
            <a:ext cx="3064329" cy="18389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8" name="Picture 16" descr="https://theorytestpass.com/wp-content/uploads/2015/01/server-rack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5115" y="4429085"/>
            <a:ext cx="2095499" cy="13031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100" name="Picture 4" descr="Image result for green jedi lightsaber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48904">
            <a:off x="2411576" y="124547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green jedi lightsaber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16042">
            <a:off x="5549424" y="130095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green jedi lightsaber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218104">
            <a:off x="6870774" y="327630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green jedi lightsaber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116654">
            <a:off x="5571406" y="4658749"/>
            <a:ext cx="1020498" cy="10204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green jedi lightsaber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774900">
            <a:off x="1073625" y="295795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evgenicreative.com/wp-content/uploads/2015/08/chemistr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323" y="4434260"/>
            <a:ext cx="1864407" cy="15979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2" name="Picture 4" descr="Image result for green jedi lightsaber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3831569">
            <a:off x="2949865" y="4689364"/>
            <a:ext cx="984280" cy="98428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616870" y="1267714"/>
            <a:ext cx="1747665" cy="115186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102" name="Picture 6" descr="Image result for neural netwo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5867" y="1267714"/>
            <a:ext cx="1747665" cy="112956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833649" y="1312867"/>
            <a:ext cx="1360968" cy="923330"/>
          </a:xfrm>
          <a:prstGeom prst="rect">
            <a:avLst/>
          </a:prstGeom>
          <a:noFill/>
        </p:spPr>
        <p:txBody>
          <a:bodyPr wrap="square" rtlCol="0">
            <a:spAutoFit/>
          </a:bodyPr>
          <a:lstStyle/>
          <a:p>
            <a:pPr algn="ctr"/>
            <a:r>
              <a:rPr lang="en-US" dirty="0"/>
              <a:t>Machine Learning</a:t>
            </a:r>
          </a:p>
          <a:p>
            <a:pPr algn="ctr"/>
            <a:r>
              <a:rPr lang="en-US" dirty="0"/>
              <a:t>Box</a:t>
            </a:r>
          </a:p>
        </p:txBody>
      </p:sp>
    </p:spTree>
    <p:extLst>
      <p:ext uri="{BB962C8B-B14F-4D97-AF65-F5344CB8AC3E}">
        <p14:creationId xmlns:p14="http://schemas.microsoft.com/office/powerpoint/2010/main" val="328127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pic>
        <p:nvPicPr>
          <p:cNvPr id="8194" name="Picture 2" descr="Image result for redshift a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5876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gin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294" y="129380"/>
            <a:ext cx="1477962" cy="147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cs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247" y="292891"/>
            <a:ext cx="1119209" cy="111920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s3 aw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761" y="1945516"/>
            <a:ext cx="1988759" cy="198876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Image result for ec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650" y="2175610"/>
            <a:ext cx="1355725" cy="1355726"/>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Image result for jupy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9436" y="2035825"/>
            <a:ext cx="1512105" cy="1512105"/>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Image result for pyth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3761" y="-93292"/>
            <a:ext cx="1675690" cy="167569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Image result for yoda without backgrou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1025" y="1945516"/>
            <a:ext cx="1587299" cy="161420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4" descr="Image result for redis"/>
          <p:cNvSpPr>
            <a:spLocks noChangeAspect="1" noChangeArrowheads="1"/>
          </p:cNvSpPr>
          <p:nvPr/>
        </p:nvSpPr>
        <p:spPr bwMode="auto">
          <a:xfrm>
            <a:off x="-2689226" y="1870809"/>
            <a:ext cx="2637682" cy="26376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8" name="Picture 26" descr="Image result for redi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6141" y="4402079"/>
            <a:ext cx="1664330" cy="1109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red jedi lightsaber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52127">
            <a:off x="1553576" y="591421"/>
            <a:ext cx="869917" cy="6480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red jedi lightsaber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64142">
            <a:off x="3913199" y="550814"/>
            <a:ext cx="869917" cy="6480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red jedi lightsaber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94571">
            <a:off x="6194836" y="528452"/>
            <a:ext cx="869917" cy="6480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jedi lightsab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96935">
            <a:off x="1313232" y="2334710"/>
            <a:ext cx="1191226" cy="7561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jedi lightsab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96935">
            <a:off x="3867693" y="2403172"/>
            <a:ext cx="1191226" cy="7561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jedi lightsab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96935">
            <a:off x="6507409" y="2454070"/>
            <a:ext cx="1032077" cy="6551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red jedi lightsaber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578272">
            <a:off x="7435191" y="1611771"/>
            <a:ext cx="869917" cy="6480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result for red jedi lightsaber no backgrou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945922">
            <a:off x="6492017" y="2096378"/>
            <a:ext cx="980365" cy="730372"/>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Image result for ab tes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8157" y="3869430"/>
            <a:ext cx="3379388" cy="20165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green jedi lightsaber no backgrou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690058">
            <a:off x="2986169" y="4149217"/>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36647" y="3244334"/>
            <a:ext cx="470706" cy="369332"/>
          </a:xfrm>
          <a:prstGeom prst="rect">
            <a:avLst/>
          </a:prstGeom>
        </p:spPr>
        <p:txBody>
          <a:bodyPr wrap="none">
            <a:spAutoFit/>
          </a:bodyPr>
          <a:lstStyle/>
          <a:p>
            <a:r>
              <a:rPr lang="en-US" dirty="0"/>
              <a:t>ow</a:t>
            </a:r>
          </a:p>
        </p:txBody>
      </p:sp>
    </p:spTree>
    <p:extLst>
      <p:ext uri="{BB962C8B-B14F-4D97-AF65-F5344CB8AC3E}">
        <p14:creationId xmlns:p14="http://schemas.microsoft.com/office/powerpoint/2010/main" val="237436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anim calcmode="lin" valueType="num">
                                      <p:cBhvr>
                                        <p:cTn id="13" dur="2000" fill="hold"/>
                                        <p:tgtEl>
                                          <p:spTgt spid="8196"/>
                                        </p:tgtEl>
                                        <p:attrNameLst>
                                          <p:attrName>ppt_w</p:attrName>
                                        </p:attrNameLst>
                                      </p:cBhvr>
                                      <p:tavLst>
                                        <p:tav tm="0" fmla="#ppt_w*sin(2.5*pi*$)">
                                          <p:val>
                                            <p:fltVal val="0"/>
                                          </p:val>
                                        </p:tav>
                                        <p:tav tm="100000">
                                          <p:val>
                                            <p:fltVal val="1"/>
                                          </p:val>
                                        </p:tav>
                                      </p:tavLst>
                                    </p:anim>
                                    <p:anim calcmode="lin" valueType="num">
                                      <p:cBhvr>
                                        <p:cTn id="14" dur="2000" fill="hold"/>
                                        <p:tgtEl>
                                          <p:spTgt spid="8196"/>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210"/>
                                        </p:tgtEl>
                                        <p:attrNameLst>
                                          <p:attrName>style.visibility</p:attrName>
                                        </p:attrNameLst>
                                      </p:cBhvr>
                                      <p:to>
                                        <p:strVal val="visible"/>
                                      </p:to>
                                    </p:set>
                                    <p:animEffect transition="in" filter="fade">
                                      <p:cBhvr>
                                        <p:cTn id="17" dur="2000"/>
                                        <p:tgtEl>
                                          <p:spTgt spid="8210"/>
                                        </p:tgtEl>
                                      </p:cBhvr>
                                    </p:animEffect>
                                    <p:anim calcmode="lin" valueType="num">
                                      <p:cBhvr>
                                        <p:cTn id="18" dur="2000" fill="hold"/>
                                        <p:tgtEl>
                                          <p:spTgt spid="8210"/>
                                        </p:tgtEl>
                                        <p:attrNameLst>
                                          <p:attrName>ppt_w</p:attrName>
                                        </p:attrNameLst>
                                      </p:cBhvr>
                                      <p:tavLst>
                                        <p:tav tm="0" fmla="#ppt_w*sin(2.5*pi*$)">
                                          <p:val>
                                            <p:fltVal val="0"/>
                                          </p:val>
                                        </p:tav>
                                        <p:tav tm="100000">
                                          <p:val>
                                            <p:fltVal val="1"/>
                                          </p:val>
                                        </p:tav>
                                      </p:tavLst>
                                    </p:anim>
                                    <p:anim calcmode="lin" valueType="num">
                                      <p:cBhvr>
                                        <p:cTn id="19" dur="2000" fill="hold"/>
                                        <p:tgtEl>
                                          <p:spTgt spid="8210"/>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fade">
                                      <p:cBhvr>
                                        <p:cTn id="22" dur="2000"/>
                                        <p:tgtEl>
                                          <p:spTgt spid="8198"/>
                                        </p:tgtEl>
                                      </p:cBhvr>
                                    </p:animEffect>
                                    <p:anim calcmode="lin" valueType="num">
                                      <p:cBhvr>
                                        <p:cTn id="23" dur="2000" fill="hold"/>
                                        <p:tgtEl>
                                          <p:spTgt spid="8198"/>
                                        </p:tgtEl>
                                        <p:attrNameLst>
                                          <p:attrName>ppt_w</p:attrName>
                                        </p:attrNameLst>
                                      </p:cBhvr>
                                      <p:tavLst>
                                        <p:tav tm="0" fmla="#ppt_w*sin(2.5*pi*$)">
                                          <p:val>
                                            <p:fltVal val="0"/>
                                          </p:val>
                                        </p:tav>
                                        <p:tav tm="100000">
                                          <p:val>
                                            <p:fltVal val="1"/>
                                          </p:val>
                                        </p:tav>
                                      </p:tavLst>
                                    </p:anim>
                                    <p:anim calcmode="lin" valueType="num">
                                      <p:cBhvr>
                                        <p:cTn id="24" dur="2000" fill="hold"/>
                                        <p:tgtEl>
                                          <p:spTgt spid="8198"/>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fade">
                                      <p:cBhvr>
                                        <p:cTn id="27" dur="2000"/>
                                        <p:tgtEl>
                                          <p:spTgt spid="8202"/>
                                        </p:tgtEl>
                                      </p:cBhvr>
                                    </p:animEffect>
                                    <p:anim calcmode="lin" valueType="num">
                                      <p:cBhvr>
                                        <p:cTn id="28" dur="2000" fill="hold"/>
                                        <p:tgtEl>
                                          <p:spTgt spid="8202"/>
                                        </p:tgtEl>
                                        <p:attrNameLst>
                                          <p:attrName>ppt_w</p:attrName>
                                        </p:attrNameLst>
                                      </p:cBhvr>
                                      <p:tavLst>
                                        <p:tav tm="0" fmla="#ppt_w*sin(2.5*pi*$)">
                                          <p:val>
                                            <p:fltVal val="0"/>
                                          </p:val>
                                        </p:tav>
                                        <p:tav tm="100000">
                                          <p:val>
                                            <p:fltVal val="1"/>
                                          </p:val>
                                        </p:tav>
                                      </p:tavLst>
                                    </p:anim>
                                    <p:anim calcmode="lin" valueType="num">
                                      <p:cBhvr>
                                        <p:cTn id="29" dur="2000" fill="hold"/>
                                        <p:tgtEl>
                                          <p:spTgt spid="8202"/>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8206"/>
                                        </p:tgtEl>
                                        <p:attrNameLst>
                                          <p:attrName>style.visibility</p:attrName>
                                        </p:attrNameLst>
                                      </p:cBhvr>
                                      <p:to>
                                        <p:strVal val="visible"/>
                                      </p:to>
                                    </p:set>
                                    <p:animEffect transition="in" filter="fade">
                                      <p:cBhvr>
                                        <p:cTn id="32" dur="2000"/>
                                        <p:tgtEl>
                                          <p:spTgt spid="8206"/>
                                        </p:tgtEl>
                                      </p:cBhvr>
                                    </p:animEffect>
                                    <p:anim calcmode="lin" valueType="num">
                                      <p:cBhvr>
                                        <p:cTn id="33" dur="2000" fill="hold"/>
                                        <p:tgtEl>
                                          <p:spTgt spid="8206"/>
                                        </p:tgtEl>
                                        <p:attrNameLst>
                                          <p:attrName>ppt_w</p:attrName>
                                        </p:attrNameLst>
                                      </p:cBhvr>
                                      <p:tavLst>
                                        <p:tav tm="0" fmla="#ppt_w*sin(2.5*pi*$)">
                                          <p:val>
                                            <p:fltVal val="0"/>
                                          </p:val>
                                        </p:tav>
                                        <p:tav tm="100000">
                                          <p:val>
                                            <p:fltVal val="1"/>
                                          </p:val>
                                        </p:tav>
                                      </p:tavLst>
                                    </p:anim>
                                    <p:anim calcmode="lin" valueType="num">
                                      <p:cBhvr>
                                        <p:cTn id="34" dur="2000" fill="hold"/>
                                        <p:tgtEl>
                                          <p:spTgt spid="8206"/>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8208"/>
                                        </p:tgtEl>
                                        <p:attrNameLst>
                                          <p:attrName>style.visibility</p:attrName>
                                        </p:attrNameLst>
                                      </p:cBhvr>
                                      <p:to>
                                        <p:strVal val="visible"/>
                                      </p:to>
                                    </p:set>
                                    <p:animEffect transition="in" filter="fade">
                                      <p:cBhvr>
                                        <p:cTn id="37" dur="2000"/>
                                        <p:tgtEl>
                                          <p:spTgt spid="8208"/>
                                        </p:tgtEl>
                                      </p:cBhvr>
                                    </p:animEffect>
                                    <p:anim calcmode="lin" valueType="num">
                                      <p:cBhvr>
                                        <p:cTn id="38" dur="2000" fill="hold"/>
                                        <p:tgtEl>
                                          <p:spTgt spid="8208"/>
                                        </p:tgtEl>
                                        <p:attrNameLst>
                                          <p:attrName>ppt_w</p:attrName>
                                        </p:attrNameLst>
                                      </p:cBhvr>
                                      <p:tavLst>
                                        <p:tav tm="0" fmla="#ppt_w*sin(2.5*pi*$)">
                                          <p:val>
                                            <p:fltVal val="0"/>
                                          </p:val>
                                        </p:tav>
                                        <p:tav tm="100000">
                                          <p:val>
                                            <p:fltVal val="1"/>
                                          </p:val>
                                        </p:tav>
                                      </p:tavLst>
                                    </p:anim>
                                    <p:anim calcmode="lin" valueType="num">
                                      <p:cBhvr>
                                        <p:cTn id="39" dur="2000" fill="hold"/>
                                        <p:tgtEl>
                                          <p:spTgt spid="8208"/>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8212"/>
                                        </p:tgtEl>
                                        <p:attrNameLst>
                                          <p:attrName>style.visibility</p:attrName>
                                        </p:attrNameLst>
                                      </p:cBhvr>
                                      <p:to>
                                        <p:strVal val="visible"/>
                                      </p:to>
                                    </p:set>
                                    <p:animEffect transition="in" filter="fade">
                                      <p:cBhvr>
                                        <p:cTn id="42" dur="2000"/>
                                        <p:tgtEl>
                                          <p:spTgt spid="8212"/>
                                        </p:tgtEl>
                                      </p:cBhvr>
                                    </p:animEffect>
                                    <p:anim calcmode="lin" valueType="num">
                                      <p:cBhvr>
                                        <p:cTn id="43" dur="2000" fill="hold"/>
                                        <p:tgtEl>
                                          <p:spTgt spid="8212"/>
                                        </p:tgtEl>
                                        <p:attrNameLst>
                                          <p:attrName>ppt_w</p:attrName>
                                        </p:attrNameLst>
                                      </p:cBhvr>
                                      <p:tavLst>
                                        <p:tav tm="0" fmla="#ppt_w*sin(2.5*pi*$)">
                                          <p:val>
                                            <p:fltVal val="0"/>
                                          </p:val>
                                        </p:tav>
                                        <p:tav tm="100000">
                                          <p:val>
                                            <p:fltVal val="1"/>
                                          </p:val>
                                        </p:tav>
                                      </p:tavLst>
                                    </p:anim>
                                    <p:anim calcmode="lin" valueType="num">
                                      <p:cBhvr>
                                        <p:cTn id="44" dur="2000" fill="hold"/>
                                        <p:tgtEl>
                                          <p:spTgt spid="8212"/>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8218"/>
                                        </p:tgtEl>
                                        <p:attrNameLst>
                                          <p:attrName>style.visibility</p:attrName>
                                        </p:attrNameLst>
                                      </p:cBhvr>
                                      <p:to>
                                        <p:strVal val="visible"/>
                                      </p:to>
                                    </p:set>
                                    <p:animEffect transition="in" filter="fade">
                                      <p:cBhvr>
                                        <p:cTn id="47" dur="2000"/>
                                        <p:tgtEl>
                                          <p:spTgt spid="8218"/>
                                        </p:tgtEl>
                                      </p:cBhvr>
                                    </p:animEffect>
                                    <p:anim calcmode="lin" valueType="num">
                                      <p:cBhvr>
                                        <p:cTn id="48" dur="2000" fill="hold"/>
                                        <p:tgtEl>
                                          <p:spTgt spid="8218"/>
                                        </p:tgtEl>
                                        <p:attrNameLst>
                                          <p:attrName>ppt_w</p:attrName>
                                        </p:attrNameLst>
                                      </p:cBhvr>
                                      <p:tavLst>
                                        <p:tav tm="0" fmla="#ppt_w*sin(2.5*pi*$)">
                                          <p:val>
                                            <p:fltVal val="0"/>
                                          </p:val>
                                        </p:tav>
                                        <p:tav tm="100000">
                                          <p:val>
                                            <p:fltVal val="1"/>
                                          </p:val>
                                        </p:tav>
                                      </p:tavLst>
                                    </p:anim>
                                    <p:anim calcmode="lin" valueType="num">
                                      <p:cBhvr>
                                        <p:cTn id="49" dur="2000" fill="hold"/>
                                        <p:tgtEl>
                                          <p:spTgt spid="8218"/>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8220"/>
                                        </p:tgtEl>
                                        <p:attrNameLst>
                                          <p:attrName>style.visibility</p:attrName>
                                        </p:attrNameLst>
                                      </p:cBhvr>
                                      <p:to>
                                        <p:strVal val="visible"/>
                                      </p:to>
                                    </p:set>
                                    <p:animEffect transition="in" filter="fade">
                                      <p:cBhvr>
                                        <p:cTn id="52" dur="2000"/>
                                        <p:tgtEl>
                                          <p:spTgt spid="8220"/>
                                        </p:tgtEl>
                                      </p:cBhvr>
                                    </p:animEffect>
                                    <p:anim calcmode="lin" valueType="num">
                                      <p:cBhvr>
                                        <p:cTn id="53" dur="2000" fill="hold"/>
                                        <p:tgtEl>
                                          <p:spTgt spid="8220"/>
                                        </p:tgtEl>
                                        <p:attrNameLst>
                                          <p:attrName>ppt_w</p:attrName>
                                        </p:attrNameLst>
                                      </p:cBhvr>
                                      <p:tavLst>
                                        <p:tav tm="0" fmla="#ppt_w*sin(2.5*pi*$)">
                                          <p:val>
                                            <p:fltVal val="0"/>
                                          </p:val>
                                        </p:tav>
                                        <p:tav tm="100000">
                                          <p:val>
                                            <p:fltVal val="1"/>
                                          </p:val>
                                        </p:tav>
                                      </p:tavLst>
                                    </p:anim>
                                    <p:anim calcmode="lin" valueType="num">
                                      <p:cBhvr>
                                        <p:cTn id="54" dur="2000" fill="hold"/>
                                        <p:tgtEl>
                                          <p:spTgt spid="8220"/>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 calcmode="lin" valueType="num">
                                      <p:cBhvr>
                                        <p:cTn id="66" dur="1000" fill="hold"/>
                                        <p:tgtEl>
                                          <p:spTgt spid="18"/>
                                        </p:tgtEl>
                                        <p:attrNameLst>
                                          <p:attrName>style.rotation</p:attrName>
                                        </p:attrNameLst>
                                      </p:cBhvr>
                                      <p:tavLst>
                                        <p:tav tm="0">
                                          <p:val>
                                            <p:fltVal val="90"/>
                                          </p:val>
                                        </p:tav>
                                        <p:tav tm="100000">
                                          <p:val>
                                            <p:fltVal val="0"/>
                                          </p:val>
                                        </p:tav>
                                      </p:tavLst>
                                    </p:anim>
                                    <p:animEffect transition="in" filter="fade">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randombar(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randombar(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randombar(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randombar(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randombar(horizontal)">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randombar(horizont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sp>
        <p:nvSpPr>
          <p:cNvPr id="3" name="Rectangle 2"/>
          <p:cNvSpPr/>
          <p:nvPr/>
        </p:nvSpPr>
        <p:spPr>
          <a:xfrm>
            <a:off x="4336647" y="3244334"/>
            <a:ext cx="470706" cy="369332"/>
          </a:xfrm>
          <a:prstGeom prst="rect">
            <a:avLst/>
          </a:prstGeom>
        </p:spPr>
        <p:txBody>
          <a:bodyPr wrap="none">
            <a:spAutoFit/>
          </a:bodyPr>
          <a:lstStyle/>
          <a:p>
            <a:r>
              <a:rPr lang="en-US" dirty="0"/>
              <a:t>ow</a:t>
            </a:r>
          </a:p>
        </p:txBody>
      </p:sp>
      <p:sp>
        <p:nvSpPr>
          <p:cNvPr id="2" name="TextBox 1"/>
          <p:cNvSpPr txBox="1"/>
          <p:nvPr/>
        </p:nvSpPr>
        <p:spPr>
          <a:xfrm>
            <a:off x="984249" y="2235200"/>
            <a:ext cx="7175500" cy="1569660"/>
          </a:xfrm>
          <a:prstGeom prst="rect">
            <a:avLst/>
          </a:prstGeom>
          <a:noFill/>
        </p:spPr>
        <p:txBody>
          <a:bodyPr wrap="square" rtlCol="0">
            <a:spAutoFit/>
          </a:bodyPr>
          <a:lstStyle/>
          <a:p>
            <a:r>
              <a:rPr lang="en-US" sz="9600" dirty="0">
                <a:solidFill>
                  <a:schemeClr val="bg1"/>
                </a:solidFill>
                <a:latin typeface="A New Hope" panose="00000400000000000000"/>
              </a:rPr>
              <a:t>Thank you</a:t>
            </a:r>
          </a:p>
        </p:txBody>
      </p:sp>
    </p:spTree>
    <p:extLst>
      <p:ext uri="{BB962C8B-B14F-4D97-AF65-F5344CB8AC3E}">
        <p14:creationId xmlns:p14="http://schemas.microsoft.com/office/powerpoint/2010/main" val="361616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chemeClr val="bg1"/>
                </a:solidFill>
                <a:latin typeface="A New Hope" panose="00000400000000000000" pitchFamily="2" charset="0"/>
              </a:rPr>
              <a:t>Why does size matter ?</a:t>
            </a:r>
          </a:p>
        </p:txBody>
      </p:sp>
    </p:spTree>
    <p:extLst>
      <p:ext uri="{BB962C8B-B14F-4D97-AF65-F5344CB8AC3E}">
        <p14:creationId xmlns:p14="http://schemas.microsoft.com/office/powerpoint/2010/main" val="248109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664" y="2617666"/>
            <a:ext cx="3048901" cy="41995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6" y="0"/>
            <a:ext cx="6104360" cy="4631841"/>
          </a:xfrm>
          <a:prstGeom prst="rect">
            <a:avLst/>
          </a:prstGeom>
        </p:spPr>
      </p:pic>
      <p:pic>
        <p:nvPicPr>
          <p:cNvPr id="1026" name="Picture 2" descr="Image result for csu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6779" y="705684"/>
            <a:ext cx="1063536" cy="1063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22901" y="165100"/>
            <a:ext cx="2311400" cy="369332"/>
          </a:xfrm>
          <a:prstGeom prst="rect">
            <a:avLst/>
          </a:prstGeom>
          <a:noFill/>
        </p:spPr>
        <p:txBody>
          <a:bodyPr wrap="square" rtlCol="0">
            <a:spAutoFit/>
          </a:bodyPr>
          <a:lstStyle/>
          <a:p>
            <a:r>
              <a:rPr lang="en-US" dirty="0">
                <a:solidFill>
                  <a:schemeClr val="bg1"/>
                </a:solidFill>
              </a:rPr>
              <a:t>Seyed Sajjadi</a:t>
            </a:r>
          </a:p>
        </p:txBody>
      </p:sp>
    </p:spTree>
    <p:extLst>
      <p:ext uri="{BB962C8B-B14F-4D97-AF65-F5344CB8AC3E}">
        <p14:creationId xmlns:p14="http://schemas.microsoft.com/office/powerpoint/2010/main" val="4127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anim calcmode="lin" valueType="num">
                                      <p:cBhvr>
                                        <p:cTn id="18" dur="2000" fill="hold"/>
                                        <p:tgtEl>
                                          <p:spTgt spid="1026"/>
                                        </p:tgtEl>
                                        <p:attrNameLst>
                                          <p:attrName>ppt_w</p:attrName>
                                        </p:attrNameLst>
                                      </p:cBhvr>
                                      <p:tavLst>
                                        <p:tav tm="0" fmla="#ppt_w*sin(2.5*pi*$)">
                                          <p:val>
                                            <p:fltVal val="0"/>
                                          </p:val>
                                        </p:tav>
                                        <p:tav tm="100000">
                                          <p:val>
                                            <p:fltVal val="1"/>
                                          </p:val>
                                        </p:tav>
                                      </p:tavLst>
                                    </p:anim>
                                    <p:anim calcmode="lin" valueType="num">
                                      <p:cBhvr>
                                        <p:cTn id="1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056" y="4485842"/>
            <a:ext cx="2540047" cy="1132776"/>
          </a:xfrm>
          <a:prstGeom prst="rect">
            <a:avLst/>
          </a:prstGeom>
        </p:spPr>
      </p:pic>
      <p:pic>
        <p:nvPicPr>
          <p:cNvPr id="7" name="Picture 6" descr="Image result for okcup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021" y="369596"/>
            <a:ext cx="2821101" cy="1586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080"/>
            <a:ext cx="5848824" cy="3503965"/>
          </a:xfrm>
          <a:prstGeom prst="rect">
            <a:avLst/>
          </a:prstGeom>
        </p:spPr>
      </p:pic>
      <p:pic>
        <p:nvPicPr>
          <p:cNvPr id="9" name="Picture 4" descr="Image result for hp nonstop ser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85842"/>
            <a:ext cx="2397022" cy="15980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9041" y="2258087"/>
            <a:ext cx="2389062" cy="1416373"/>
          </a:xfrm>
          <a:prstGeom prst="rect">
            <a:avLst/>
          </a:prstGeom>
        </p:spPr>
      </p:pic>
    </p:spTree>
    <p:extLst>
      <p:ext uri="{BB962C8B-B14F-4D97-AF65-F5344CB8AC3E}">
        <p14:creationId xmlns:p14="http://schemas.microsoft.com/office/powerpoint/2010/main" val="13932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073" y="4877931"/>
            <a:ext cx="7886700" cy="994172"/>
          </a:xfrm>
        </p:spPr>
        <p:txBody>
          <a:bodyPr>
            <a:normAutofit fontScale="90000"/>
          </a:bodyPr>
          <a:lstStyle/>
          <a:p>
            <a:r>
              <a:rPr lang="en-US" b="1" dirty="0">
                <a:solidFill>
                  <a:schemeClr val="bg1"/>
                </a:solidFill>
                <a:latin typeface="A New Hope" panose="00000400000000000000"/>
              </a:rPr>
              <a:t>What are the player types and how do they evolve?</a:t>
            </a:r>
          </a:p>
        </p:txBody>
      </p:sp>
      <p:pic>
        <p:nvPicPr>
          <p:cNvPr id="4" name="Content Placeholder 3"/>
          <p:cNvPicPr>
            <a:picLocks noGrp="1" noChangeAspect="1"/>
          </p:cNvPicPr>
          <p:nvPr>
            <p:ph idx="1"/>
          </p:nvPr>
        </p:nvPicPr>
        <p:blipFill>
          <a:blip r:embed="rId2"/>
          <a:stretch>
            <a:fillRect/>
          </a:stretch>
        </p:blipFill>
        <p:spPr>
          <a:xfrm>
            <a:off x="1649323" y="1146572"/>
            <a:ext cx="5410200" cy="32635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542925" y="152400"/>
            <a:ext cx="7886700" cy="994172"/>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A New Hope" panose="00000400000000000000"/>
              </a:rPr>
              <a:t> WHAT IS THE PROBLEM ?!</a:t>
            </a:r>
          </a:p>
        </p:txBody>
      </p:sp>
    </p:spTree>
    <p:extLst>
      <p:ext uri="{BB962C8B-B14F-4D97-AF65-F5344CB8AC3E}">
        <p14:creationId xmlns:p14="http://schemas.microsoft.com/office/powerpoint/2010/main" val="4127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sp>
        <p:nvSpPr>
          <p:cNvPr id="7" name="Title 1"/>
          <p:cNvSpPr txBox="1">
            <a:spLocks/>
          </p:cNvSpPr>
          <p:nvPr/>
        </p:nvSpPr>
        <p:spPr>
          <a:xfrm>
            <a:off x="143838" y="152400"/>
            <a:ext cx="8285787" cy="994172"/>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latin typeface="A New Hope" panose="00000400000000000000"/>
              </a:rPr>
              <a:t> Weekly Behavioral Tables</a:t>
            </a:r>
          </a:p>
        </p:txBody>
      </p:sp>
      <p:sp>
        <p:nvSpPr>
          <p:cNvPr id="4" name="Rectangle 3"/>
          <p:cNvSpPr/>
          <p:nvPr/>
        </p:nvSpPr>
        <p:spPr>
          <a:xfrm>
            <a:off x="626723" y="1232900"/>
            <a:ext cx="7900827" cy="4093428"/>
          </a:xfrm>
          <a:prstGeom prst="rect">
            <a:avLst/>
          </a:prstGeom>
        </p:spPr>
        <p:txBody>
          <a:bodyPr wrap="square">
            <a:spAutoFit/>
          </a:bodyPr>
          <a:lstStyle/>
          <a:p>
            <a:r>
              <a:rPr lang="en-US" sz="2000" dirty="0" err="1">
                <a:solidFill>
                  <a:schemeClr val="bg1"/>
                </a:solidFill>
                <a:latin typeface="A New Hope" panose="00000400000000000000"/>
              </a:rPr>
              <a:t>inst_date</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player_id</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weekly_logins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weekly_rev</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light_attmpts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dark_attmpts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cantina_attmpts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pvp_attmpts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gw_attmpts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challenge_attmpts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event_attmpts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raid_attmpts</a:t>
            </a:r>
            <a:r>
              <a:rPr lang="en-US" sz="2000" dirty="0">
                <a:solidFill>
                  <a:schemeClr val="bg1"/>
                </a:solidFill>
                <a:latin typeface="A New Hope" panose="00000400000000000000"/>
              </a:rPr>
              <a:t> </a:t>
            </a:r>
          </a:p>
          <a:p>
            <a:r>
              <a:rPr lang="en-US" sz="2000" dirty="0" err="1">
                <a:solidFill>
                  <a:schemeClr val="bg1"/>
                </a:solidFill>
                <a:latin typeface="A New Hope" panose="00000400000000000000"/>
              </a:rPr>
              <a:t>mtx</a:t>
            </a:r>
            <a:r>
              <a:rPr lang="en-US" sz="2000" dirty="0">
                <a:solidFill>
                  <a:schemeClr val="bg1"/>
                </a:solidFill>
                <a:latin typeface="A New Hope" panose="00000400000000000000"/>
              </a:rPr>
              <a:t> </a:t>
            </a:r>
          </a:p>
        </p:txBody>
      </p:sp>
      <p:sp>
        <p:nvSpPr>
          <p:cNvPr id="8" name="Isosceles Triangle 7"/>
          <p:cNvSpPr/>
          <p:nvPr/>
        </p:nvSpPr>
        <p:spPr>
          <a:xfrm>
            <a:off x="3714107" y="2252127"/>
            <a:ext cx="1715784" cy="181852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 Means</a:t>
            </a:r>
          </a:p>
        </p:txBody>
      </p:sp>
      <p:sp>
        <p:nvSpPr>
          <p:cNvPr id="9" name="Oval 8"/>
          <p:cNvSpPr/>
          <p:nvPr/>
        </p:nvSpPr>
        <p:spPr>
          <a:xfrm rot="245439">
            <a:off x="6452171" y="1900719"/>
            <a:ext cx="1448656" cy="708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cluster0</a:t>
            </a:r>
          </a:p>
        </p:txBody>
      </p:sp>
      <p:sp>
        <p:nvSpPr>
          <p:cNvPr id="10" name="Oval 9"/>
          <p:cNvSpPr/>
          <p:nvPr/>
        </p:nvSpPr>
        <p:spPr>
          <a:xfrm rot="20545418">
            <a:off x="5861807" y="2489141"/>
            <a:ext cx="1448656" cy="708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cluster2</a:t>
            </a:r>
          </a:p>
        </p:txBody>
      </p:sp>
      <p:sp>
        <p:nvSpPr>
          <p:cNvPr id="11" name="Oval 10"/>
          <p:cNvSpPr/>
          <p:nvPr/>
        </p:nvSpPr>
        <p:spPr>
          <a:xfrm rot="11965601">
            <a:off x="6659358" y="2881134"/>
            <a:ext cx="1448656" cy="7089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cluster1</a:t>
            </a:r>
          </a:p>
        </p:txBody>
      </p:sp>
    </p:spTree>
    <p:extLst>
      <p:ext uri="{BB962C8B-B14F-4D97-AF65-F5344CB8AC3E}">
        <p14:creationId xmlns:p14="http://schemas.microsoft.com/office/powerpoint/2010/main" val="422284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anim calcmode="lin" valueType="num">
                                      <p:cBhvr>
                                        <p:cTn id="18"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anim calcmode="lin" valueType="num">
                                      <p:cBhvr>
                                        <p:cTn id="23"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anim calcmode="lin" valueType="num">
                                      <p:cBhvr>
                                        <p:cTn id="28"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anim calcmode="lin" valueType="num">
                                      <p:cBhvr>
                                        <p:cTn id="33"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4">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anim calcmode="lin" valueType="num">
                                      <p:cBhvr>
                                        <p:cTn id="38"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4">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anim calcmode="lin" valueType="num">
                                      <p:cBhvr>
                                        <p:cTn id="43" dur="2000" fill="hold"/>
                                        <p:tgtEl>
                                          <p:spTgt spid="4">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anim calcmode="lin" valueType="num">
                                      <p:cBhvr>
                                        <p:cTn id="48" dur="2000" fill="hold"/>
                                        <p:tgtEl>
                                          <p:spTgt spid="4">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4">
                                            <p:txEl>
                                              <p:pRg st="8" end="8"/>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2000"/>
                                        <p:tgtEl>
                                          <p:spTgt spid="4">
                                            <p:txEl>
                                              <p:pRg st="9" end="9"/>
                                            </p:txEl>
                                          </p:spTgt>
                                        </p:tgtEl>
                                      </p:cBhvr>
                                    </p:animEffect>
                                    <p:anim calcmode="lin" valueType="num">
                                      <p:cBhvr>
                                        <p:cTn id="53" dur="2000" fill="hold"/>
                                        <p:tgtEl>
                                          <p:spTgt spid="4">
                                            <p:txEl>
                                              <p:pRg st="9" end="9"/>
                                            </p:txEl>
                                          </p:spTgt>
                                        </p:tgtEl>
                                        <p:attrNameLst>
                                          <p:attrName>ppt_w</p:attrName>
                                        </p:attrNameLst>
                                      </p:cBhvr>
                                      <p:tavLst>
                                        <p:tav tm="0" fmla="#ppt_w*sin(2.5*pi*$)">
                                          <p:val>
                                            <p:fltVal val="0"/>
                                          </p:val>
                                        </p:tav>
                                        <p:tav tm="100000">
                                          <p:val>
                                            <p:fltVal val="1"/>
                                          </p:val>
                                        </p:tav>
                                      </p:tavLst>
                                    </p:anim>
                                    <p:anim calcmode="lin" valueType="num">
                                      <p:cBhvr>
                                        <p:cTn id="54" dur="2000" fill="hold"/>
                                        <p:tgtEl>
                                          <p:spTgt spid="4">
                                            <p:txEl>
                                              <p:pRg st="9" end="9"/>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2000"/>
                                        <p:tgtEl>
                                          <p:spTgt spid="4">
                                            <p:txEl>
                                              <p:pRg st="10" end="10"/>
                                            </p:txEl>
                                          </p:spTgt>
                                        </p:tgtEl>
                                      </p:cBhvr>
                                    </p:animEffect>
                                    <p:anim calcmode="lin" valueType="num">
                                      <p:cBhvr>
                                        <p:cTn id="58" dur="2000" fill="hold"/>
                                        <p:tgtEl>
                                          <p:spTgt spid="4">
                                            <p:txEl>
                                              <p:pRg st="10" end="10"/>
                                            </p:txEl>
                                          </p:spTgt>
                                        </p:tgtEl>
                                        <p:attrNameLst>
                                          <p:attrName>ppt_w</p:attrName>
                                        </p:attrNameLst>
                                      </p:cBhvr>
                                      <p:tavLst>
                                        <p:tav tm="0" fmla="#ppt_w*sin(2.5*pi*$)">
                                          <p:val>
                                            <p:fltVal val="0"/>
                                          </p:val>
                                        </p:tav>
                                        <p:tav tm="100000">
                                          <p:val>
                                            <p:fltVal val="1"/>
                                          </p:val>
                                        </p:tav>
                                      </p:tavLst>
                                    </p:anim>
                                    <p:anim calcmode="lin" valueType="num">
                                      <p:cBhvr>
                                        <p:cTn id="59" dur="2000" fill="hold"/>
                                        <p:tgtEl>
                                          <p:spTgt spid="4">
                                            <p:txEl>
                                              <p:pRg st="10" end="10"/>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2000"/>
                                        <p:tgtEl>
                                          <p:spTgt spid="4">
                                            <p:txEl>
                                              <p:pRg st="11" end="11"/>
                                            </p:txEl>
                                          </p:spTgt>
                                        </p:tgtEl>
                                      </p:cBhvr>
                                    </p:animEffect>
                                    <p:anim calcmode="lin" valueType="num">
                                      <p:cBhvr>
                                        <p:cTn id="63" dur="2000" fill="hold"/>
                                        <p:tgtEl>
                                          <p:spTgt spid="4">
                                            <p:txEl>
                                              <p:pRg st="11" end="11"/>
                                            </p:txEl>
                                          </p:spTgt>
                                        </p:tgtEl>
                                        <p:attrNameLst>
                                          <p:attrName>ppt_w</p:attrName>
                                        </p:attrNameLst>
                                      </p:cBhvr>
                                      <p:tavLst>
                                        <p:tav tm="0" fmla="#ppt_w*sin(2.5*pi*$)">
                                          <p:val>
                                            <p:fltVal val="0"/>
                                          </p:val>
                                        </p:tav>
                                        <p:tav tm="100000">
                                          <p:val>
                                            <p:fltVal val="1"/>
                                          </p:val>
                                        </p:tav>
                                      </p:tavLst>
                                    </p:anim>
                                    <p:anim calcmode="lin" valueType="num">
                                      <p:cBhvr>
                                        <p:cTn id="64" dur="2000" fill="hold"/>
                                        <p:tgtEl>
                                          <p:spTgt spid="4">
                                            <p:txEl>
                                              <p:pRg st="11" end="11"/>
                                            </p:txEl>
                                          </p:spTgt>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2000"/>
                                        <p:tgtEl>
                                          <p:spTgt spid="4">
                                            <p:txEl>
                                              <p:pRg st="12" end="12"/>
                                            </p:txEl>
                                          </p:spTgt>
                                        </p:tgtEl>
                                      </p:cBhvr>
                                    </p:animEffect>
                                    <p:anim calcmode="lin" valueType="num">
                                      <p:cBhvr>
                                        <p:cTn id="68" dur="2000" fill="hold"/>
                                        <p:tgtEl>
                                          <p:spTgt spid="4">
                                            <p:txEl>
                                              <p:pRg st="12" end="12"/>
                                            </p:txEl>
                                          </p:spTgt>
                                        </p:tgtEl>
                                        <p:attrNameLst>
                                          <p:attrName>ppt_w</p:attrName>
                                        </p:attrNameLst>
                                      </p:cBhvr>
                                      <p:tavLst>
                                        <p:tav tm="0" fmla="#ppt_w*sin(2.5*pi*$)">
                                          <p:val>
                                            <p:fltVal val="0"/>
                                          </p:val>
                                        </p:tav>
                                        <p:tav tm="100000">
                                          <p:val>
                                            <p:fltVal val="1"/>
                                          </p:val>
                                        </p:tav>
                                      </p:tavLst>
                                    </p:anim>
                                    <p:anim calcmode="lin" valueType="num">
                                      <p:cBhvr>
                                        <p:cTn id="69" dur="2000" fill="hold"/>
                                        <p:tgtEl>
                                          <p:spTgt spid="4">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1000" fill="hold"/>
                                        <p:tgtEl>
                                          <p:spTgt spid="11"/>
                                        </p:tgtEl>
                                        <p:attrNameLst>
                                          <p:attrName>ppt_w</p:attrName>
                                        </p:attrNameLst>
                                      </p:cBhvr>
                                      <p:tavLst>
                                        <p:tav tm="0">
                                          <p:val>
                                            <p:fltVal val="0"/>
                                          </p:val>
                                        </p:tav>
                                        <p:tav tm="100000">
                                          <p:val>
                                            <p:strVal val="#ppt_w"/>
                                          </p:val>
                                        </p:tav>
                                      </p:tavLst>
                                    </p:anim>
                                    <p:anim calcmode="lin" valueType="num">
                                      <p:cBhvr>
                                        <p:cTn id="80" dur="1000" fill="hold"/>
                                        <p:tgtEl>
                                          <p:spTgt spid="11"/>
                                        </p:tgtEl>
                                        <p:attrNameLst>
                                          <p:attrName>ppt_h</p:attrName>
                                        </p:attrNameLst>
                                      </p:cBhvr>
                                      <p:tavLst>
                                        <p:tav tm="0">
                                          <p:val>
                                            <p:fltVal val="0"/>
                                          </p:val>
                                        </p:tav>
                                        <p:tav tm="100000">
                                          <p:val>
                                            <p:strVal val="#ppt_h"/>
                                          </p:val>
                                        </p:tav>
                                      </p:tavLst>
                                    </p:anim>
                                    <p:anim calcmode="lin" valueType="num">
                                      <p:cBhvr>
                                        <p:cTn id="81" dur="1000" fill="hold"/>
                                        <p:tgtEl>
                                          <p:spTgt spid="11"/>
                                        </p:tgtEl>
                                        <p:attrNameLst>
                                          <p:attrName>style.rotation</p:attrName>
                                        </p:attrNameLst>
                                      </p:cBhvr>
                                      <p:tavLst>
                                        <p:tav tm="0">
                                          <p:val>
                                            <p:fltVal val="90"/>
                                          </p:val>
                                        </p:tav>
                                        <p:tav tm="100000">
                                          <p:val>
                                            <p:fltVal val="0"/>
                                          </p:val>
                                        </p:tav>
                                      </p:tavLst>
                                    </p:anim>
                                    <p:animEffect transition="in" filter="fade">
                                      <p:cBhvr>
                                        <p:cTn id="82" dur="1000"/>
                                        <p:tgtEl>
                                          <p:spTgt spid="1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1000" fill="hold"/>
                                        <p:tgtEl>
                                          <p:spTgt spid="10"/>
                                        </p:tgtEl>
                                        <p:attrNameLst>
                                          <p:attrName>ppt_w</p:attrName>
                                        </p:attrNameLst>
                                      </p:cBhvr>
                                      <p:tavLst>
                                        <p:tav tm="0">
                                          <p:val>
                                            <p:fltVal val="0"/>
                                          </p:val>
                                        </p:tav>
                                        <p:tav tm="100000">
                                          <p:val>
                                            <p:strVal val="#ppt_w"/>
                                          </p:val>
                                        </p:tav>
                                      </p:tavLst>
                                    </p:anim>
                                    <p:anim calcmode="lin" valueType="num">
                                      <p:cBhvr>
                                        <p:cTn id="86" dur="1000" fill="hold"/>
                                        <p:tgtEl>
                                          <p:spTgt spid="10"/>
                                        </p:tgtEl>
                                        <p:attrNameLst>
                                          <p:attrName>ppt_h</p:attrName>
                                        </p:attrNameLst>
                                      </p:cBhvr>
                                      <p:tavLst>
                                        <p:tav tm="0">
                                          <p:val>
                                            <p:fltVal val="0"/>
                                          </p:val>
                                        </p:tav>
                                        <p:tav tm="100000">
                                          <p:val>
                                            <p:strVal val="#ppt_h"/>
                                          </p:val>
                                        </p:tav>
                                      </p:tavLst>
                                    </p:anim>
                                    <p:anim calcmode="lin" valueType="num">
                                      <p:cBhvr>
                                        <p:cTn id="87" dur="1000" fill="hold"/>
                                        <p:tgtEl>
                                          <p:spTgt spid="10"/>
                                        </p:tgtEl>
                                        <p:attrNameLst>
                                          <p:attrName>style.rotation</p:attrName>
                                        </p:attrNameLst>
                                      </p:cBhvr>
                                      <p:tavLst>
                                        <p:tav tm="0">
                                          <p:val>
                                            <p:fltVal val="90"/>
                                          </p:val>
                                        </p:tav>
                                        <p:tav tm="100000">
                                          <p:val>
                                            <p:fltVal val="0"/>
                                          </p:val>
                                        </p:tav>
                                      </p:tavLst>
                                    </p:anim>
                                    <p:animEffect transition="in" filter="fade">
                                      <p:cBhvr>
                                        <p:cTn id="88" dur="1000"/>
                                        <p:tgtEl>
                                          <p:spTgt spid="10"/>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2" name="Oval 1"/>
          <p:cNvSpPr/>
          <p:nvPr/>
        </p:nvSpPr>
        <p:spPr>
          <a:xfrm>
            <a:off x="565079" y="750013"/>
            <a:ext cx="1582220" cy="8527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0</a:t>
            </a:r>
          </a:p>
        </p:txBody>
      </p:sp>
      <p:sp>
        <p:nvSpPr>
          <p:cNvPr id="3" name="Oval 2"/>
          <p:cNvSpPr/>
          <p:nvPr/>
        </p:nvSpPr>
        <p:spPr>
          <a:xfrm>
            <a:off x="565079" y="2044557"/>
            <a:ext cx="1510301" cy="884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1</a:t>
            </a:r>
          </a:p>
        </p:txBody>
      </p:sp>
      <p:sp>
        <p:nvSpPr>
          <p:cNvPr id="7" name="Oval 6"/>
          <p:cNvSpPr/>
          <p:nvPr/>
        </p:nvSpPr>
        <p:spPr>
          <a:xfrm>
            <a:off x="481174" y="3370656"/>
            <a:ext cx="1510301" cy="884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2</a:t>
            </a:r>
          </a:p>
        </p:txBody>
      </p:sp>
      <p:sp>
        <p:nvSpPr>
          <p:cNvPr id="8" name="Oval 7"/>
          <p:cNvSpPr/>
          <p:nvPr/>
        </p:nvSpPr>
        <p:spPr>
          <a:xfrm>
            <a:off x="3438418" y="2993122"/>
            <a:ext cx="1510301" cy="884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1</a:t>
            </a:r>
          </a:p>
        </p:txBody>
      </p:sp>
      <p:sp>
        <p:nvSpPr>
          <p:cNvPr id="9" name="Oval 8"/>
          <p:cNvSpPr/>
          <p:nvPr/>
        </p:nvSpPr>
        <p:spPr>
          <a:xfrm>
            <a:off x="3344238" y="1426345"/>
            <a:ext cx="1510301" cy="884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0</a:t>
            </a:r>
          </a:p>
        </p:txBody>
      </p:sp>
      <p:sp>
        <p:nvSpPr>
          <p:cNvPr id="10" name="Oval 9"/>
          <p:cNvSpPr/>
          <p:nvPr/>
        </p:nvSpPr>
        <p:spPr>
          <a:xfrm>
            <a:off x="6123397" y="877548"/>
            <a:ext cx="1510301" cy="884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0</a:t>
            </a:r>
          </a:p>
        </p:txBody>
      </p:sp>
      <p:sp>
        <p:nvSpPr>
          <p:cNvPr id="11" name="Oval 10"/>
          <p:cNvSpPr/>
          <p:nvPr/>
        </p:nvSpPr>
        <p:spPr>
          <a:xfrm>
            <a:off x="6123397" y="3024916"/>
            <a:ext cx="1510301" cy="884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1</a:t>
            </a:r>
          </a:p>
        </p:txBody>
      </p:sp>
      <p:sp>
        <p:nvSpPr>
          <p:cNvPr id="4" name="Rectangle 3"/>
          <p:cNvSpPr/>
          <p:nvPr/>
        </p:nvSpPr>
        <p:spPr>
          <a:xfrm>
            <a:off x="380144" y="5024063"/>
            <a:ext cx="1839074" cy="5650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Week0</a:t>
            </a:r>
          </a:p>
        </p:txBody>
      </p:sp>
      <p:sp>
        <p:nvSpPr>
          <p:cNvPr id="12" name="Rectangle 11"/>
          <p:cNvSpPr/>
          <p:nvPr/>
        </p:nvSpPr>
        <p:spPr>
          <a:xfrm>
            <a:off x="5979558" y="5000890"/>
            <a:ext cx="1839074" cy="5650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Week2</a:t>
            </a:r>
          </a:p>
        </p:txBody>
      </p:sp>
      <p:sp>
        <p:nvSpPr>
          <p:cNvPr id="13" name="Rectangle 12"/>
          <p:cNvSpPr/>
          <p:nvPr/>
        </p:nvSpPr>
        <p:spPr>
          <a:xfrm>
            <a:off x="3179851" y="5000891"/>
            <a:ext cx="1839074" cy="5650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week1</a:t>
            </a:r>
          </a:p>
        </p:txBody>
      </p:sp>
      <p:pic>
        <p:nvPicPr>
          <p:cNvPr id="1026" name="Picture 2" descr="Image result for jedi lightsa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25883">
            <a:off x="1896207" y="936164"/>
            <a:ext cx="1771044" cy="1124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jedi lightsa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01456">
            <a:off x="1630042" y="2844400"/>
            <a:ext cx="1991724" cy="13844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jedi lightsa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6471">
            <a:off x="1858171" y="1732178"/>
            <a:ext cx="1641475" cy="11410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ed jedi lightsaber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710">
            <a:off x="4842124" y="2887881"/>
            <a:ext cx="1554869" cy="11583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red jedi lightsaber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8553">
            <a:off x="4798353" y="1053872"/>
            <a:ext cx="1545407" cy="11513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red jedi lightsaber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34096">
            <a:off x="4617948" y="1536114"/>
            <a:ext cx="2443688" cy="182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Effect transition="in" filter="wipe(down)">
                                      <p:cBhvr>
                                        <p:cTn id="29" dur="580">
                                          <p:stCondLst>
                                            <p:cond delay="0"/>
                                          </p:stCondLst>
                                        </p:cTn>
                                        <p:tgtEl>
                                          <p:spTgt spid="1032"/>
                                        </p:tgtEl>
                                      </p:cBhvr>
                                    </p:animEffect>
                                    <p:anim calcmode="lin" valueType="num">
                                      <p:cBhvr>
                                        <p:cTn id="30"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35" dur="26">
                                          <p:stCondLst>
                                            <p:cond delay="650"/>
                                          </p:stCondLst>
                                        </p:cTn>
                                        <p:tgtEl>
                                          <p:spTgt spid="1032"/>
                                        </p:tgtEl>
                                      </p:cBhvr>
                                      <p:to x="100000" y="60000"/>
                                    </p:animScale>
                                    <p:animScale>
                                      <p:cBhvr>
                                        <p:cTn id="36" dur="166" decel="50000">
                                          <p:stCondLst>
                                            <p:cond delay="676"/>
                                          </p:stCondLst>
                                        </p:cTn>
                                        <p:tgtEl>
                                          <p:spTgt spid="1032"/>
                                        </p:tgtEl>
                                      </p:cBhvr>
                                      <p:to x="100000" y="100000"/>
                                    </p:animScale>
                                    <p:animScale>
                                      <p:cBhvr>
                                        <p:cTn id="37" dur="26">
                                          <p:stCondLst>
                                            <p:cond delay="1312"/>
                                          </p:stCondLst>
                                        </p:cTn>
                                        <p:tgtEl>
                                          <p:spTgt spid="1032"/>
                                        </p:tgtEl>
                                      </p:cBhvr>
                                      <p:to x="100000" y="80000"/>
                                    </p:animScale>
                                    <p:animScale>
                                      <p:cBhvr>
                                        <p:cTn id="38" dur="166" decel="50000">
                                          <p:stCondLst>
                                            <p:cond delay="1338"/>
                                          </p:stCondLst>
                                        </p:cTn>
                                        <p:tgtEl>
                                          <p:spTgt spid="1032"/>
                                        </p:tgtEl>
                                      </p:cBhvr>
                                      <p:to x="100000" y="100000"/>
                                    </p:animScale>
                                    <p:animScale>
                                      <p:cBhvr>
                                        <p:cTn id="39" dur="26">
                                          <p:stCondLst>
                                            <p:cond delay="1642"/>
                                          </p:stCondLst>
                                        </p:cTn>
                                        <p:tgtEl>
                                          <p:spTgt spid="1032"/>
                                        </p:tgtEl>
                                      </p:cBhvr>
                                      <p:to x="100000" y="90000"/>
                                    </p:animScale>
                                    <p:animScale>
                                      <p:cBhvr>
                                        <p:cTn id="40" dur="166" decel="50000">
                                          <p:stCondLst>
                                            <p:cond delay="1668"/>
                                          </p:stCondLst>
                                        </p:cTn>
                                        <p:tgtEl>
                                          <p:spTgt spid="1032"/>
                                        </p:tgtEl>
                                      </p:cBhvr>
                                      <p:to x="100000" y="100000"/>
                                    </p:animScale>
                                    <p:animScale>
                                      <p:cBhvr>
                                        <p:cTn id="41" dur="26">
                                          <p:stCondLst>
                                            <p:cond delay="1808"/>
                                          </p:stCondLst>
                                        </p:cTn>
                                        <p:tgtEl>
                                          <p:spTgt spid="1032"/>
                                        </p:tgtEl>
                                      </p:cBhvr>
                                      <p:to x="100000" y="95000"/>
                                    </p:animScale>
                                    <p:animScale>
                                      <p:cBhvr>
                                        <p:cTn id="42" dur="166" decel="50000">
                                          <p:stCondLst>
                                            <p:cond delay="1834"/>
                                          </p:stCondLst>
                                        </p:cTn>
                                        <p:tgtEl>
                                          <p:spTgt spid="1032"/>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34"/>
                                        </p:tgtEl>
                                        <p:attrNameLst>
                                          <p:attrName>style.visibility</p:attrName>
                                        </p:attrNameLst>
                                      </p:cBhvr>
                                      <p:to>
                                        <p:strVal val="visible"/>
                                      </p:to>
                                    </p:set>
                                    <p:animEffect transition="in" filter="wipe(down)">
                                      <p:cBhvr>
                                        <p:cTn id="45" dur="580">
                                          <p:stCondLst>
                                            <p:cond delay="0"/>
                                          </p:stCondLst>
                                        </p:cTn>
                                        <p:tgtEl>
                                          <p:spTgt spid="1034"/>
                                        </p:tgtEl>
                                      </p:cBhvr>
                                    </p:animEffect>
                                    <p:anim calcmode="lin" valueType="num">
                                      <p:cBhvr>
                                        <p:cTn id="46"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51" dur="26">
                                          <p:stCondLst>
                                            <p:cond delay="650"/>
                                          </p:stCondLst>
                                        </p:cTn>
                                        <p:tgtEl>
                                          <p:spTgt spid="1034"/>
                                        </p:tgtEl>
                                      </p:cBhvr>
                                      <p:to x="100000" y="60000"/>
                                    </p:animScale>
                                    <p:animScale>
                                      <p:cBhvr>
                                        <p:cTn id="52" dur="166" decel="50000">
                                          <p:stCondLst>
                                            <p:cond delay="676"/>
                                          </p:stCondLst>
                                        </p:cTn>
                                        <p:tgtEl>
                                          <p:spTgt spid="1034"/>
                                        </p:tgtEl>
                                      </p:cBhvr>
                                      <p:to x="100000" y="100000"/>
                                    </p:animScale>
                                    <p:animScale>
                                      <p:cBhvr>
                                        <p:cTn id="53" dur="26">
                                          <p:stCondLst>
                                            <p:cond delay="1312"/>
                                          </p:stCondLst>
                                        </p:cTn>
                                        <p:tgtEl>
                                          <p:spTgt spid="1034"/>
                                        </p:tgtEl>
                                      </p:cBhvr>
                                      <p:to x="100000" y="80000"/>
                                    </p:animScale>
                                    <p:animScale>
                                      <p:cBhvr>
                                        <p:cTn id="54" dur="166" decel="50000">
                                          <p:stCondLst>
                                            <p:cond delay="1338"/>
                                          </p:stCondLst>
                                        </p:cTn>
                                        <p:tgtEl>
                                          <p:spTgt spid="1034"/>
                                        </p:tgtEl>
                                      </p:cBhvr>
                                      <p:to x="100000" y="100000"/>
                                    </p:animScale>
                                    <p:animScale>
                                      <p:cBhvr>
                                        <p:cTn id="55" dur="26">
                                          <p:stCondLst>
                                            <p:cond delay="1642"/>
                                          </p:stCondLst>
                                        </p:cTn>
                                        <p:tgtEl>
                                          <p:spTgt spid="1034"/>
                                        </p:tgtEl>
                                      </p:cBhvr>
                                      <p:to x="100000" y="90000"/>
                                    </p:animScale>
                                    <p:animScale>
                                      <p:cBhvr>
                                        <p:cTn id="56" dur="166" decel="50000">
                                          <p:stCondLst>
                                            <p:cond delay="1668"/>
                                          </p:stCondLst>
                                        </p:cTn>
                                        <p:tgtEl>
                                          <p:spTgt spid="1034"/>
                                        </p:tgtEl>
                                      </p:cBhvr>
                                      <p:to x="100000" y="100000"/>
                                    </p:animScale>
                                    <p:animScale>
                                      <p:cBhvr>
                                        <p:cTn id="57" dur="26">
                                          <p:stCondLst>
                                            <p:cond delay="1808"/>
                                          </p:stCondLst>
                                        </p:cTn>
                                        <p:tgtEl>
                                          <p:spTgt spid="1034"/>
                                        </p:tgtEl>
                                      </p:cBhvr>
                                      <p:to x="100000" y="95000"/>
                                    </p:animScale>
                                    <p:animScale>
                                      <p:cBhvr>
                                        <p:cTn id="58" dur="166" decel="50000">
                                          <p:stCondLst>
                                            <p:cond delay="1834"/>
                                          </p:stCondLst>
                                        </p:cTn>
                                        <p:tgtEl>
                                          <p:spTgt spid="1034"/>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wipe(down)">
                                      <p:cBhvr>
                                        <p:cTn id="61" dur="580">
                                          <p:stCondLst>
                                            <p:cond delay="0"/>
                                          </p:stCondLst>
                                        </p:cTn>
                                        <p:tgtEl>
                                          <p:spTgt spid="1026"/>
                                        </p:tgtEl>
                                      </p:cBhvr>
                                    </p:animEffect>
                                    <p:anim calcmode="lin" valueType="num">
                                      <p:cBhvr>
                                        <p:cTn id="6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67" dur="26">
                                          <p:stCondLst>
                                            <p:cond delay="650"/>
                                          </p:stCondLst>
                                        </p:cTn>
                                        <p:tgtEl>
                                          <p:spTgt spid="1026"/>
                                        </p:tgtEl>
                                      </p:cBhvr>
                                      <p:to x="100000" y="60000"/>
                                    </p:animScale>
                                    <p:animScale>
                                      <p:cBhvr>
                                        <p:cTn id="68" dur="166" decel="50000">
                                          <p:stCondLst>
                                            <p:cond delay="676"/>
                                          </p:stCondLst>
                                        </p:cTn>
                                        <p:tgtEl>
                                          <p:spTgt spid="1026"/>
                                        </p:tgtEl>
                                      </p:cBhvr>
                                      <p:to x="100000" y="100000"/>
                                    </p:animScale>
                                    <p:animScale>
                                      <p:cBhvr>
                                        <p:cTn id="69" dur="26">
                                          <p:stCondLst>
                                            <p:cond delay="1312"/>
                                          </p:stCondLst>
                                        </p:cTn>
                                        <p:tgtEl>
                                          <p:spTgt spid="1026"/>
                                        </p:tgtEl>
                                      </p:cBhvr>
                                      <p:to x="100000" y="80000"/>
                                    </p:animScale>
                                    <p:animScale>
                                      <p:cBhvr>
                                        <p:cTn id="70" dur="166" decel="50000">
                                          <p:stCondLst>
                                            <p:cond delay="1338"/>
                                          </p:stCondLst>
                                        </p:cTn>
                                        <p:tgtEl>
                                          <p:spTgt spid="1026"/>
                                        </p:tgtEl>
                                      </p:cBhvr>
                                      <p:to x="100000" y="100000"/>
                                    </p:animScale>
                                    <p:animScale>
                                      <p:cBhvr>
                                        <p:cTn id="71" dur="26">
                                          <p:stCondLst>
                                            <p:cond delay="1642"/>
                                          </p:stCondLst>
                                        </p:cTn>
                                        <p:tgtEl>
                                          <p:spTgt spid="1026"/>
                                        </p:tgtEl>
                                      </p:cBhvr>
                                      <p:to x="100000" y="90000"/>
                                    </p:animScale>
                                    <p:animScale>
                                      <p:cBhvr>
                                        <p:cTn id="72" dur="166" decel="50000">
                                          <p:stCondLst>
                                            <p:cond delay="1668"/>
                                          </p:stCondLst>
                                        </p:cTn>
                                        <p:tgtEl>
                                          <p:spTgt spid="1026"/>
                                        </p:tgtEl>
                                      </p:cBhvr>
                                      <p:to x="100000" y="100000"/>
                                    </p:animScale>
                                    <p:animScale>
                                      <p:cBhvr>
                                        <p:cTn id="73" dur="26">
                                          <p:stCondLst>
                                            <p:cond delay="1808"/>
                                          </p:stCondLst>
                                        </p:cTn>
                                        <p:tgtEl>
                                          <p:spTgt spid="1026"/>
                                        </p:tgtEl>
                                      </p:cBhvr>
                                      <p:to x="100000" y="95000"/>
                                    </p:animScale>
                                    <p:animScale>
                                      <p:cBhvr>
                                        <p:cTn id="74" dur="166" decel="50000">
                                          <p:stCondLst>
                                            <p:cond delay="1834"/>
                                          </p:stCondLst>
                                        </p:cTn>
                                        <p:tgtEl>
                                          <p:spTgt spid="1026"/>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80">
                                          <p:stCondLst>
                                            <p:cond delay="0"/>
                                          </p:stCondLst>
                                        </p:cTn>
                                        <p:tgtEl>
                                          <p:spTgt spid="9"/>
                                        </p:tgtEl>
                                      </p:cBhvr>
                                    </p:animEffect>
                                    <p:anim calcmode="lin" valueType="num">
                                      <p:cBhvr>
                                        <p:cTn id="7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3" dur="26">
                                          <p:stCondLst>
                                            <p:cond delay="650"/>
                                          </p:stCondLst>
                                        </p:cTn>
                                        <p:tgtEl>
                                          <p:spTgt spid="9"/>
                                        </p:tgtEl>
                                      </p:cBhvr>
                                      <p:to x="100000" y="60000"/>
                                    </p:animScale>
                                    <p:animScale>
                                      <p:cBhvr>
                                        <p:cTn id="84" dur="166" decel="50000">
                                          <p:stCondLst>
                                            <p:cond delay="676"/>
                                          </p:stCondLst>
                                        </p:cTn>
                                        <p:tgtEl>
                                          <p:spTgt spid="9"/>
                                        </p:tgtEl>
                                      </p:cBhvr>
                                      <p:to x="100000" y="100000"/>
                                    </p:animScale>
                                    <p:animScale>
                                      <p:cBhvr>
                                        <p:cTn id="85" dur="26">
                                          <p:stCondLst>
                                            <p:cond delay="1312"/>
                                          </p:stCondLst>
                                        </p:cTn>
                                        <p:tgtEl>
                                          <p:spTgt spid="9"/>
                                        </p:tgtEl>
                                      </p:cBhvr>
                                      <p:to x="100000" y="80000"/>
                                    </p:animScale>
                                    <p:animScale>
                                      <p:cBhvr>
                                        <p:cTn id="86" dur="166" decel="50000">
                                          <p:stCondLst>
                                            <p:cond delay="1338"/>
                                          </p:stCondLst>
                                        </p:cTn>
                                        <p:tgtEl>
                                          <p:spTgt spid="9"/>
                                        </p:tgtEl>
                                      </p:cBhvr>
                                      <p:to x="100000" y="100000"/>
                                    </p:animScale>
                                    <p:animScale>
                                      <p:cBhvr>
                                        <p:cTn id="87" dur="26">
                                          <p:stCondLst>
                                            <p:cond delay="1642"/>
                                          </p:stCondLst>
                                        </p:cTn>
                                        <p:tgtEl>
                                          <p:spTgt spid="9"/>
                                        </p:tgtEl>
                                      </p:cBhvr>
                                      <p:to x="100000" y="90000"/>
                                    </p:animScale>
                                    <p:animScale>
                                      <p:cBhvr>
                                        <p:cTn id="88" dur="166" decel="50000">
                                          <p:stCondLst>
                                            <p:cond delay="1668"/>
                                          </p:stCondLst>
                                        </p:cTn>
                                        <p:tgtEl>
                                          <p:spTgt spid="9"/>
                                        </p:tgtEl>
                                      </p:cBhvr>
                                      <p:to x="100000" y="100000"/>
                                    </p:animScale>
                                    <p:animScale>
                                      <p:cBhvr>
                                        <p:cTn id="89" dur="26">
                                          <p:stCondLst>
                                            <p:cond delay="1808"/>
                                          </p:stCondLst>
                                        </p:cTn>
                                        <p:tgtEl>
                                          <p:spTgt spid="9"/>
                                        </p:tgtEl>
                                      </p:cBhvr>
                                      <p:to x="100000" y="95000"/>
                                    </p:animScale>
                                    <p:animScale>
                                      <p:cBhvr>
                                        <p:cTn id="90" dur="166" decel="50000">
                                          <p:stCondLst>
                                            <p:cond delay="1834"/>
                                          </p:stCondLst>
                                        </p:cTn>
                                        <p:tgtEl>
                                          <p:spTgt spid="9"/>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80">
                                          <p:stCondLst>
                                            <p:cond delay="0"/>
                                          </p:stCondLst>
                                        </p:cTn>
                                        <p:tgtEl>
                                          <p:spTgt spid="8"/>
                                        </p:tgtEl>
                                      </p:cBhvr>
                                    </p:animEffect>
                                    <p:anim calcmode="lin" valueType="num">
                                      <p:cBhvr>
                                        <p:cTn id="9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9" dur="26">
                                          <p:stCondLst>
                                            <p:cond delay="650"/>
                                          </p:stCondLst>
                                        </p:cTn>
                                        <p:tgtEl>
                                          <p:spTgt spid="8"/>
                                        </p:tgtEl>
                                      </p:cBhvr>
                                      <p:to x="100000" y="60000"/>
                                    </p:animScale>
                                    <p:animScale>
                                      <p:cBhvr>
                                        <p:cTn id="100" dur="166" decel="50000">
                                          <p:stCondLst>
                                            <p:cond delay="676"/>
                                          </p:stCondLst>
                                        </p:cTn>
                                        <p:tgtEl>
                                          <p:spTgt spid="8"/>
                                        </p:tgtEl>
                                      </p:cBhvr>
                                      <p:to x="100000" y="100000"/>
                                    </p:animScale>
                                    <p:animScale>
                                      <p:cBhvr>
                                        <p:cTn id="101" dur="26">
                                          <p:stCondLst>
                                            <p:cond delay="1312"/>
                                          </p:stCondLst>
                                        </p:cTn>
                                        <p:tgtEl>
                                          <p:spTgt spid="8"/>
                                        </p:tgtEl>
                                      </p:cBhvr>
                                      <p:to x="100000" y="80000"/>
                                    </p:animScale>
                                    <p:animScale>
                                      <p:cBhvr>
                                        <p:cTn id="102" dur="166" decel="50000">
                                          <p:stCondLst>
                                            <p:cond delay="1338"/>
                                          </p:stCondLst>
                                        </p:cTn>
                                        <p:tgtEl>
                                          <p:spTgt spid="8"/>
                                        </p:tgtEl>
                                      </p:cBhvr>
                                      <p:to x="100000" y="100000"/>
                                    </p:animScale>
                                    <p:animScale>
                                      <p:cBhvr>
                                        <p:cTn id="103" dur="26">
                                          <p:stCondLst>
                                            <p:cond delay="1642"/>
                                          </p:stCondLst>
                                        </p:cTn>
                                        <p:tgtEl>
                                          <p:spTgt spid="8"/>
                                        </p:tgtEl>
                                      </p:cBhvr>
                                      <p:to x="100000" y="90000"/>
                                    </p:animScale>
                                    <p:animScale>
                                      <p:cBhvr>
                                        <p:cTn id="104" dur="166" decel="50000">
                                          <p:stCondLst>
                                            <p:cond delay="1668"/>
                                          </p:stCondLst>
                                        </p:cTn>
                                        <p:tgtEl>
                                          <p:spTgt spid="8"/>
                                        </p:tgtEl>
                                      </p:cBhvr>
                                      <p:to x="100000" y="100000"/>
                                    </p:animScale>
                                    <p:animScale>
                                      <p:cBhvr>
                                        <p:cTn id="105" dur="26">
                                          <p:stCondLst>
                                            <p:cond delay="1808"/>
                                          </p:stCondLst>
                                        </p:cTn>
                                        <p:tgtEl>
                                          <p:spTgt spid="8"/>
                                        </p:tgtEl>
                                      </p:cBhvr>
                                      <p:to x="100000" y="95000"/>
                                    </p:animScale>
                                    <p:animScale>
                                      <p:cBhvr>
                                        <p:cTn id="106" dur="166" decel="50000">
                                          <p:stCondLst>
                                            <p:cond delay="1834"/>
                                          </p:stCondLst>
                                        </p:cTn>
                                        <p:tgtEl>
                                          <p:spTgt spid="8"/>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childTnLst>
                                </p:cTn>
                              </p:par>
                              <p:par>
                                <p:cTn id="130" presetID="53" presetClass="entr" presetSubtype="16" fill="hold" nodeType="withEffect">
                                  <p:stCondLst>
                                    <p:cond delay="0"/>
                                  </p:stCondLst>
                                  <p:childTnLst>
                                    <p:set>
                                      <p:cBhvr>
                                        <p:cTn id="131" dur="1" fill="hold">
                                          <p:stCondLst>
                                            <p:cond delay="0"/>
                                          </p:stCondLst>
                                        </p:cTn>
                                        <p:tgtEl>
                                          <p:spTgt spid="1038"/>
                                        </p:tgtEl>
                                        <p:attrNameLst>
                                          <p:attrName>style.visibility</p:attrName>
                                        </p:attrNameLst>
                                      </p:cBhvr>
                                      <p:to>
                                        <p:strVal val="visible"/>
                                      </p:to>
                                    </p:set>
                                    <p:anim calcmode="lin" valueType="num">
                                      <p:cBhvr>
                                        <p:cTn id="132" dur="500" fill="hold"/>
                                        <p:tgtEl>
                                          <p:spTgt spid="1038"/>
                                        </p:tgtEl>
                                        <p:attrNameLst>
                                          <p:attrName>ppt_w</p:attrName>
                                        </p:attrNameLst>
                                      </p:cBhvr>
                                      <p:tavLst>
                                        <p:tav tm="0">
                                          <p:val>
                                            <p:fltVal val="0"/>
                                          </p:val>
                                        </p:tav>
                                        <p:tav tm="100000">
                                          <p:val>
                                            <p:strVal val="#ppt_w"/>
                                          </p:val>
                                        </p:tav>
                                      </p:tavLst>
                                    </p:anim>
                                    <p:anim calcmode="lin" valueType="num">
                                      <p:cBhvr>
                                        <p:cTn id="133" dur="500" fill="hold"/>
                                        <p:tgtEl>
                                          <p:spTgt spid="1038"/>
                                        </p:tgtEl>
                                        <p:attrNameLst>
                                          <p:attrName>ppt_h</p:attrName>
                                        </p:attrNameLst>
                                      </p:cBhvr>
                                      <p:tavLst>
                                        <p:tav tm="0">
                                          <p:val>
                                            <p:fltVal val="0"/>
                                          </p:val>
                                        </p:tav>
                                        <p:tav tm="100000">
                                          <p:val>
                                            <p:strVal val="#ppt_h"/>
                                          </p:val>
                                        </p:tav>
                                      </p:tavLst>
                                    </p:anim>
                                    <p:animEffect transition="in" filter="fade">
                                      <p:cBhvr>
                                        <p:cTn id="134" dur="500"/>
                                        <p:tgtEl>
                                          <p:spTgt spid="1038"/>
                                        </p:tgtEl>
                                      </p:cBhvr>
                                    </p:animEffect>
                                  </p:childTnLst>
                                </p:cTn>
                              </p:par>
                              <p:par>
                                <p:cTn id="135" presetID="53" presetClass="entr" presetSubtype="16" fill="hold" nodeType="withEffect">
                                  <p:stCondLst>
                                    <p:cond delay="0"/>
                                  </p:stCondLst>
                                  <p:childTnLst>
                                    <p:set>
                                      <p:cBhvr>
                                        <p:cTn id="136" dur="1" fill="hold">
                                          <p:stCondLst>
                                            <p:cond delay="0"/>
                                          </p:stCondLst>
                                        </p:cTn>
                                        <p:tgtEl>
                                          <p:spTgt spid="1040"/>
                                        </p:tgtEl>
                                        <p:attrNameLst>
                                          <p:attrName>style.visibility</p:attrName>
                                        </p:attrNameLst>
                                      </p:cBhvr>
                                      <p:to>
                                        <p:strVal val="visible"/>
                                      </p:to>
                                    </p:set>
                                    <p:anim calcmode="lin" valueType="num">
                                      <p:cBhvr>
                                        <p:cTn id="137" dur="500" fill="hold"/>
                                        <p:tgtEl>
                                          <p:spTgt spid="1040"/>
                                        </p:tgtEl>
                                        <p:attrNameLst>
                                          <p:attrName>ppt_w</p:attrName>
                                        </p:attrNameLst>
                                      </p:cBhvr>
                                      <p:tavLst>
                                        <p:tav tm="0">
                                          <p:val>
                                            <p:fltVal val="0"/>
                                          </p:val>
                                        </p:tav>
                                        <p:tav tm="100000">
                                          <p:val>
                                            <p:strVal val="#ppt_w"/>
                                          </p:val>
                                        </p:tav>
                                      </p:tavLst>
                                    </p:anim>
                                    <p:anim calcmode="lin" valueType="num">
                                      <p:cBhvr>
                                        <p:cTn id="138" dur="500" fill="hold"/>
                                        <p:tgtEl>
                                          <p:spTgt spid="1040"/>
                                        </p:tgtEl>
                                        <p:attrNameLst>
                                          <p:attrName>ppt_h</p:attrName>
                                        </p:attrNameLst>
                                      </p:cBhvr>
                                      <p:tavLst>
                                        <p:tav tm="0">
                                          <p:val>
                                            <p:fltVal val="0"/>
                                          </p:val>
                                        </p:tav>
                                        <p:tav tm="100000">
                                          <p:val>
                                            <p:strVal val="#ppt_h"/>
                                          </p:val>
                                        </p:tav>
                                      </p:tavLst>
                                    </p:anim>
                                    <p:animEffect transition="in" filter="fade">
                                      <p:cBhvr>
                                        <p:cTn id="139" dur="500"/>
                                        <p:tgtEl>
                                          <p:spTgt spid="1040"/>
                                        </p:tgtEl>
                                      </p:cBhvr>
                                    </p:animEffect>
                                  </p:childTnLst>
                                </p:cTn>
                              </p:par>
                              <p:par>
                                <p:cTn id="140" presetID="53" presetClass="entr" presetSubtype="16" fill="hold" nodeType="withEffect">
                                  <p:stCondLst>
                                    <p:cond delay="0"/>
                                  </p:stCondLst>
                                  <p:childTnLst>
                                    <p:set>
                                      <p:cBhvr>
                                        <p:cTn id="141" dur="1" fill="hold">
                                          <p:stCondLst>
                                            <p:cond delay="0"/>
                                          </p:stCondLst>
                                        </p:cTn>
                                        <p:tgtEl>
                                          <p:spTgt spid="1036"/>
                                        </p:tgtEl>
                                        <p:attrNameLst>
                                          <p:attrName>style.visibility</p:attrName>
                                        </p:attrNameLst>
                                      </p:cBhvr>
                                      <p:to>
                                        <p:strVal val="visible"/>
                                      </p:to>
                                    </p:set>
                                    <p:anim calcmode="lin" valueType="num">
                                      <p:cBhvr>
                                        <p:cTn id="142" dur="500" fill="hold"/>
                                        <p:tgtEl>
                                          <p:spTgt spid="1036"/>
                                        </p:tgtEl>
                                        <p:attrNameLst>
                                          <p:attrName>ppt_w</p:attrName>
                                        </p:attrNameLst>
                                      </p:cBhvr>
                                      <p:tavLst>
                                        <p:tav tm="0">
                                          <p:val>
                                            <p:fltVal val="0"/>
                                          </p:val>
                                        </p:tav>
                                        <p:tav tm="100000">
                                          <p:val>
                                            <p:strVal val="#ppt_w"/>
                                          </p:val>
                                        </p:tav>
                                      </p:tavLst>
                                    </p:anim>
                                    <p:anim calcmode="lin" valueType="num">
                                      <p:cBhvr>
                                        <p:cTn id="143" dur="500" fill="hold"/>
                                        <p:tgtEl>
                                          <p:spTgt spid="1036"/>
                                        </p:tgtEl>
                                        <p:attrNameLst>
                                          <p:attrName>ppt_h</p:attrName>
                                        </p:attrNameLst>
                                      </p:cBhvr>
                                      <p:tavLst>
                                        <p:tav tm="0">
                                          <p:val>
                                            <p:fltVal val="0"/>
                                          </p:val>
                                        </p:tav>
                                        <p:tav tm="100000">
                                          <p:val>
                                            <p:strVal val="#ppt_h"/>
                                          </p:val>
                                        </p:tav>
                                      </p:tavLst>
                                    </p:anim>
                                    <p:animEffect transition="in" filter="fade">
                                      <p:cBhvr>
                                        <p:cTn id="144" dur="500"/>
                                        <p:tgtEl>
                                          <p:spTgt spid="1036"/>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1"/>
                                        </p:tgtEl>
                                        <p:attrNameLst>
                                          <p:attrName>style.visibility</p:attrName>
                                        </p:attrNameLst>
                                      </p:cBhvr>
                                      <p:to>
                                        <p:strVal val="visible"/>
                                      </p:to>
                                    </p:set>
                                    <p:anim calcmode="lin" valueType="num">
                                      <p:cBhvr>
                                        <p:cTn id="147" dur="500" fill="hold"/>
                                        <p:tgtEl>
                                          <p:spTgt spid="11"/>
                                        </p:tgtEl>
                                        <p:attrNameLst>
                                          <p:attrName>ppt_w</p:attrName>
                                        </p:attrNameLst>
                                      </p:cBhvr>
                                      <p:tavLst>
                                        <p:tav tm="0">
                                          <p:val>
                                            <p:fltVal val="0"/>
                                          </p:val>
                                        </p:tav>
                                        <p:tav tm="100000">
                                          <p:val>
                                            <p:strVal val="#ppt_w"/>
                                          </p:val>
                                        </p:tav>
                                      </p:tavLst>
                                    </p:anim>
                                    <p:anim calcmode="lin" valueType="num">
                                      <p:cBhvr>
                                        <p:cTn id="148" dur="500" fill="hold"/>
                                        <p:tgtEl>
                                          <p:spTgt spid="11"/>
                                        </p:tgtEl>
                                        <p:attrNameLst>
                                          <p:attrName>ppt_h</p:attrName>
                                        </p:attrNameLst>
                                      </p:cBhvr>
                                      <p:tavLst>
                                        <p:tav tm="0">
                                          <p:val>
                                            <p:fltVal val="0"/>
                                          </p:val>
                                        </p:tav>
                                        <p:tav tm="100000">
                                          <p:val>
                                            <p:strVal val="#ppt_h"/>
                                          </p:val>
                                        </p:tav>
                                      </p:tavLst>
                                    </p:anim>
                                    <p:animEffect transition="in" filter="fade">
                                      <p:cBhvr>
                                        <p:cTn id="149" dur="500"/>
                                        <p:tgtEl>
                                          <p:spTgt spid="1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2"/>
                                        </p:tgtEl>
                                        <p:attrNameLst>
                                          <p:attrName>style.visibility</p:attrName>
                                        </p:attrNameLst>
                                      </p:cBhvr>
                                      <p:to>
                                        <p:strVal val="visible"/>
                                      </p:to>
                                    </p:set>
                                    <p:anim calcmode="lin" valueType="num">
                                      <p:cBhvr>
                                        <p:cTn id="152" dur="500" fill="hold"/>
                                        <p:tgtEl>
                                          <p:spTgt spid="12"/>
                                        </p:tgtEl>
                                        <p:attrNameLst>
                                          <p:attrName>ppt_w</p:attrName>
                                        </p:attrNameLst>
                                      </p:cBhvr>
                                      <p:tavLst>
                                        <p:tav tm="0">
                                          <p:val>
                                            <p:fltVal val="0"/>
                                          </p:val>
                                        </p:tav>
                                        <p:tav tm="100000">
                                          <p:val>
                                            <p:strVal val="#ppt_w"/>
                                          </p:val>
                                        </p:tav>
                                      </p:tavLst>
                                    </p:anim>
                                    <p:anim calcmode="lin" valueType="num">
                                      <p:cBhvr>
                                        <p:cTn id="153" dur="500" fill="hold"/>
                                        <p:tgtEl>
                                          <p:spTgt spid="12"/>
                                        </p:tgtEl>
                                        <p:attrNameLst>
                                          <p:attrName>ppt_h</p:attrName>
                                        </p:attrNameLst>
                                      </p:cBhvr>
                                      <p:tavLst>
                                        <p:tav tm="0">
                                          <p:val>
                                            <p:fltVal val="0"/>
                                          </p:val>
                                        </p:tav>
                                        <p:tav tm="100000">
                                          <p:val>
                                            <p:strVal val="#ppt_h"/>
                                          </p:val>
                                        </p:tav>
                                      </p:tavLst>
                                    </p:anim>
                                    <p:animEffect transition="in" filter="fade">
                                      <p:cBhvr>
                                        <p:cTn id="1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4"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4" name="Rectangle 3"/>
          <p:cNvSpPr/>
          <p:nvPr/>
        </p:nvSpPr>
        <p:spPr>
          <a:xfrm>
            <a:off x="825450" y="753062"/>
            <a:ext cx="7581949" cy="5078313"/>
          </a:xfrm>
          <a:prstGeom prst="rect">
            <a:avLst/>
          </a:prstGeom>
        </p:spPr>
        <p:txBody>
          <a:bodyPr wrap="square">
            <a:spAutoFit/>
          </a:bodyPr>
          <a:lstStyle/>
          <a:p>
            <a:r>
              <a:rPr lang="en-US" sz="3600" dirty="0">
                <a:solidFill>
                  <a:schemeClr val="bg1"/>
                </a:solidFill>
                <a:latin typeface="A New Hope"/>
              </a:rPr>
              <a:t>“A Sankey diagram is a graphic illustration of flows, like energy, material or money flows. Usually the flows are illustrated as arrows. The width of the arrows is proportional to the size of the represented flow.”</a:t>
            </a:r>
          </a:p>
        </p:txBody>
      </p:sp>
    </p:spTree>
    <p:extLst>
      <p:ext uri="{BB962C8B-B14F-4D97-AF65-F5344CB8AC3E}">
        <p14:creationId xmlns:p14="http://schemas.microsoft.com/office/powerpoint/2010/main" val="355654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39958"/>
            <a:ext cx="9144000" cy="520931"/>
          </a:xfrm>
          <a:prstGeom prst="rect">
            <a:avLst/>
          </a:prstGeom>
        </p:spPr>
      </p:pic>
      <p:sp>
        <p:nvSpPr>
          <p:cNvPr id="6" name="Title 1"/>
          <p:cNvSpPr txBox="1">
            <a:spLocks/>
          </p:cNvSpPr>
          <p:nvPr/>
        </p:nvSpPr>
        <p:spPr>
          <a:xfrm>
            <a:off x="0" y="2928868"/>
            <a:ext cx="9143999" cy="465044"/>
          </a:xfrm>
          <a:prstGeom prst="rect">
            <a:avLst/>
          </a:prstGeom>
          <a:ln w="28575">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chemeClr val="bg1"/>
              </a:solidFill>
              <a:latin typeface="A New Hope" panose="00000400000000000000" pitchFamily="2" charset="0"/>
            </a:endParaRPr>
          </a:p>
        </p:txBody>
      </p:sp>
      <p:pic>
        <p:nvPicPr>
          <p:cNvPr id="2" name="Picture 1"/>
          <p:cNvPicPr>
            <a:picLocks noChangeAspect="1"/>
          </p:cNvPicPr>
          <p:nvPr/>
        </p:nvPicPr>
        <p:blipFill>
          <a:blip r:embed="rId3"/>
          <a:stretch>
            <a:fillRect/>
          </a:stretch>
        </p:blipFill>
        <p:spPr>
          <a:xfrm>
            <a:off x="1" y="0"/>
            <a:ext cx="9144000" cy="6371112"/>
          </a:xfrm>
          <a:prstGeom prst="rect">
            <a:avLst/>
          </a:prstGeom>
        </p:spPr>
      </p:pic>
      <p:pic>
        <p:nvPicPr>
          <p:cNvPr id="7" name="Picture 6"/>
          <p:cNvPicPr>
            <a:picLocks noChangeAspect="1"/>
          </p:cNvPicPr>
          <p:nvPr/>
        </p:nvPicPr>
        <p:blipFill>
          <a:blip r:embed="rId4"/>
          <a:stretch>
            <a:fillRect/>
          </a:stretch>
        </p:blipFill>
        <p:spPr>
          <a:xfrm rot="1142949">
            <a:off x="2609720" y="620024"/>
            <a:ext cx="5042159" cy="5131064"/>
          </a:xfrm>
          <a:prstGeom prst="rect">
            <a:avLst/>
          </a:prstGeom>
        </p:spPr>
      </p:pic>
    </p:spTree>
    <p:extLst>
      <p:ext uri="{BB962C8B-B14F-4D97-AF65-F5344CB8AC3E}">
        <p14:creationId xmlns:p14="http://schemas.microsoft.com/office/powerpoint/2010/main" val="145146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Headlines</Template>
  <TotalTime>7349</TotalTime>
  <Words>249</Words>
  <Application>Microsoft Office PowerPoint</Application>
  <PresentationFormat>On-screen Show (4:3)</PresentationFormat>
  <Paragraphs>69</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 New Hope</vt:lpstr>
      <vt:lpstr>Arial</vt:lpstr>
      <vt:lpstr>Calibri</vt:lpstr>
      <vt:lpstr>Office Theme</vt:lpstr>
      <vt:lpstr>PowerPoint Presentation</vt:lpstr>
      <vt:lpstr>PowerPoint Presentation</vt:lpstr>
      <vt:lpstr>PowerPoint Presentation</vt:lpstr>
      <vt:lpstr>PowerPoint Presentation</vt:lpstr>
      <vt:lpstr>What are the player types and how do they evolve?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Justin</dc:creator>
  <cp:lastModifiedBy>Altman, Elizabeth A</cp:lastModifiedBy>
  <cp:revision>161</cp:revision>
  <dcterms:created xsi:type="dcterms:W3CDTF">2016-06-28T01:51:17Z</dcterms:created>
  <dcterms:modified xsi:type="dcterms:W3CDTF">2016-10-25T15:42:58Z</dcterms:modified>
</cp:coreProperties>
</file>