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 id="2147483715" r:id="rId2"/>
  </p:sldMasterIdLst>
  <p:notesMasterIdLst>
    <p:notesMasterId r:id="rId32"/>
  </p:notesMasterIdLst>
  <p:handoutMasterIdLst>
    <p:handoutMasterId r:id="rId33"/>
  </p:handoutMasterIdLst>
  <p:sldIdLst>
    <p:sldId id="256" r:id="rId3"/>
    <p:sldId id="349" r:id="rId4"/>
    <p:sldId id="368" r:id="rId5"/>
    <p:sldId id="351" r:id="rId6"/>
    <p:sldId id="337" r:id="rId7"/>
    <p:sldId id="348" r:id="rId8"/>
    <p:sldId id="341" r:id="rId9"/>
    <p:sldId id="342" r:id="rId10"/>
    <p:sldId id="343" r:id="rId11"/>
    <p:sldId id="366" r:id="rId12"/>
    <p:sldId id="345" r:id="rId13"/>
    <p:sldId id="346" r:id="rId14"/>
    <p:sldId id="379" r:id="rId15"/>
    <p:sldId id="370" r:id="rId16"/>
    <p:sldId id="357" r:id="rId17"/>
    <p:sldId id="339" r:id="rId18"/>
    <p:sldId id="360" r:id="rId19"/>
    <p:sldId id="369" r:id="rId20"/>
    <p:sldId id="340" r:id="rId21"/>
    <p:sldId id="376" r:id="rId22"/>
    <p:sldId id="375" r:id="rId23"/>
    <p:sldId id="378" r:id="rId24"/>
    <p:sldId id="372" r:id="rId25"/>
    <p:sldId id="371" r:id="rId26"/>
    <p:sldId id="373" r:id="rId27"/>
    <p:sldId id="374" r:id="rId28"/>
    <p:sldId id="377" r:id="rId29"/>
    <p:sldId id="356" r:id="rId30"/>
    <p:sldId id="380" r:id="rId31"/>
  </p:sldIdLst>
  <p:sldSz cx="9144000" cy="5143500" type="screen16x9"/>
  <p:notesSz cx="7019925" cy="9305925"/>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68430" autoAdjust="0"/>
  </p:normalViewPr>
  <p:slideViewPr>
    <p:cSldViewPr>
      <p:cViewPr varScale="1">
        <p:scale>
          <a:sx n="48" d="100"/>
          <a:sy n="48" d="100"/>
        </p:scale>
        <p:origin x="379" y="53"/>
      </p:cViewPr>
      <p:guideLst>
        <p:guide orient="horz" pos="2160"/>
        <p:guide pos="2880"/>
        <p:guide orient="horz" pos="16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1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dirty="0"/>
          </a:p>
        </p:txBody>
      </p:sp>
      <p:sp>
        <p:nvSpPr>
          <p:cNvPr id="71683"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23" charset="0"/>
                <a:ea typeface="Arial" pitchFamily="-123" charset="0"/>
                <a:cs typeface="Arial" pitchFamily="-123" charset="0"/>
              </a:defRPr>
            </a:lvl1pPr>
          </a:lstStyle>
          <a:p>
            <a:pPr>
              <a:defRPr/>
            </a:pPr>
            <a:fld id="{EBCB0AA8-4A40-4FD8-B61F-C0EB30E713D7}" type="datetimeFigureOut">
              <a:rPr lang="en-US"/>
              <a:pPr>
                <a:defRPr/>
              </a:pPr>
              <a:t>4/26/2019</a:t>
            </a:fld>
            <a:endParaRPr lang="en-US" dirty="0"/>
          </a:p>
        </p:txBody>
      </p:sp>
      <p:sp>
        <p:nvSpPr>
          <p:cNvPr id="71684"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dirty="0"/>
          </a:p>
        </p:txBody>
      </p:sp>
      <p:sp>
        <p:nvSpPr>
          <p:cNvPr id="71685"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23" charset="0"/>
                <a:ea typeface="Arial" pitchFamily="-123" charset="0"/>
                <a:cs typeface="Arial" pitchFamily="-123" charset="0"/>
              </a:defRPr>
            </a:lvl1pPr>
          </a:lstStyle>
          <a:p>
            <a:pPr>
              <a:defRPr/>
            </a:pPr>
            <a:fld id="{A2C11C83-75B4-4CF0-A08F-9633B319E9E6}" type="slidenum">
              <a:rPr lang="en-US"/>
              <a:pPr>
                <a:defRPr/>
              </a:pPr>
              <a:t>‹#›</a:t>
            </a:fld>
            <a:endParaRPr lang="en-US" dirty="0"/>
          </a:p>
        </p:txBody>
      </p:sp>
    </p:spTree>
    <p:extLst>
      <p:ext uri="{BB962C8B-B14F-4D97-AF65-F5344CB8AC3E}">
        <p14:creationId xmlns:p14="http://schemas.microsoft.com/office/powerpoint/2010/main" val="2765819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wrap="square" lIns="93287" tIns="46644" rIns="93287" bIns="46644" numCol="1" anchor="t"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wrap="square" lIns="93287" tIns="46644" rIns="93287" bIns="46644" numCol="1" anchor="t" anchorCtr="0" compatLnSpc="1">
            <a:prstTxWarp prst="textNoShape">
              <a:avLst/>
            </a:prstTxWarp>
          </a:bodyPr>
          <a:lstStyle>
            <a:lvl1pPr algn="r">
              <a:defRPr sz="1200">
                <a:latin typeface="Arial" pitchFamily="-123" charset="0"/>
                <a:ea typeface="Arial" pitchFamily="-123" charset="0"/>
                <a:cs typeface="Arial" pitchFamily="-123" charset="0"/>
              </a:defRPr>
            </a:lvl1pPr>
          </a:lstStyle>
          <a:p>
            <a:pPr>
              <a:defRPr/>
            </a:pPr>
            <a:fld id="{E6C88596-89BC-485B-A35A-415C33C8EB77}" type="datetimeFigureOut">
              <a:rPr lang="en-US"/>
              <a:pPr>
                <a:defRPr/>
              </a:pPr>
              <a:t>4/26/2019</a:t>
            </a:fld>
            <a:endParaRPr lang="en-US" dirty="0"/>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pPr lvl="0"/>
            <a:endParaRPr lang="en-US" noProof="0" dirty="0" smtClean="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wrap="square" lIns="93287" tIns="46644" rIns="93287" bIns="46644" numCol="1" anchor="b"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wrap="square" lIns="93287" tIns="46644" rIns="93287" bIns="46644" numCol="1" anchor="b" anchorCtr="0" compatLnSpc="1">
            <a:prstTxWarp prst="textNoShape">
              <a:avLst/>
            </a:prstTxWarp>
          </a:bodyPr>
          <a:lstStyle>
            <a:lvl1pPr algn="r">
              <a:defRPr sz="1200">
                <a:latin typeface="Arial" pitchFamily="-123" charset="0"/>
                <a:ea typeface="Arial" pitchFamily="-123" charset="0"/>
                <a:cs typeface="Arial" pitchFamily="-123" charset="0"/>
              </a:defRPr>
            </a:lvl1pPr>
          </a:lstStyle>
          <a:p>
            <a:pPr>
              <a:defRPr/>
            </a:pPr>
            <a:fld id="{8F9349D4-CEDC-4814-8B71-E08034E4DDF0}" type="slidenum">
              <a:rPr lang="en-US"/>
              <a:pPr>
                <a:defRPr/>
              </a:pPr>
              <a:t>‹#›</a:t>
            </a:fld>
            <a:endParaRPr lang="en-US" dirty="0"/>
          </a:p>
        </p:txBody>
      </p:sp>
    </p:spTree>
    <p:extLst>
      <p:ext uri="{BB962C8B-B14F-4D97-AF65-F5344CB8AC3E}">
        <p14:creationId xmlns:p14="http://schemas.microsoft.com/office/powerpoint/2010/main" val="19587675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xfrm>
            <a:off x="409575" y="698500"/>
            <a:ext cx="6200775" cy="3489325"/>
          </a:xfrm>
          <a:noFill/>
          <a:ln>
            <a:solidFill>
              <a:srgbClr val="000000"/>
            </a:solidFill>
            <a:miter lim="800000"/>
            <a:headEnd/>
            <a:tailEnd/>
          </a:ln>
        </p:spPr>
      </p:sp>
      <p:sp>
        <p:nvSpPr>
          <p:cNvPr id="16386" name="Rectangle 3"/>
          <p:cNvSpPr>
            <a:spLocks noGrp="1"/>
          </p:cNvSpPr>
          <p:nvPr>
            <p:ph type="body" idx="1"/>
          </p:nvPr>
        </p:nvSpPr>
        <p:spPr bwMode="auto"/>
        <p:txBody>
          <a:bodyPr wrap="square" numCol="1" anchor="t" anchorCtr="0" compatLnSpc="1">
            <a:prstTxWarp prst="textNoShape">
              <a:avLst/>
            </a:prstTxWarp>
          </a:bodyPr>
          <a:lstStyle/>
          <a:p>
            <a:pPr>
              <a:defRPr/>
            </a:pPr>
            <a:endParaRPr lang="en-US" dirty="0" smtClean="0">
              <a:ea typeface="+mn-ea"/>
              <a:cs typeface="+mn-cs"/>
            </a:endParaRPr>
          </a:p>
          <a:p>
            <a:pPr marL="228600" indent="-228600">
              <a:buFontTx/>
              <a:buAutoNum type="arabicPeriod"/>
              <a:defRPr/>
            </a:pPr>
            <a:r>
              <a:rPr lang="en-US" dirty="0" smtClean="0">
                <a:ea typeface="+mn-ea"/>
                <a:cs typeface="+mn-cs"/>
              </a:rPr>
              <a:t>Welcome and introduction of UCLA Librarians / Guest Instructors</a:t>
            </a:r>
          </a:p>
          <a:p>
            <a:pPr marL="228600" indent="-228600">
              <a:buFontTx/>
              <a:buAutoNum type="arabicPeriod"/>
              <a:defRPr/>
            </a:pPr>
            <a:r>
              <a:rPr lang="en-US" dirty="0" smtClean="0">
                <a:ea typeface="+mn-ea"/>
                <a:cs typeface="+mn-cs"/>
              </a:rPr>
              <a:t>Ask attendees to introduce themselves and what they hope to learn/what questions do they have</a:t>
            </a:r>
          </a:p>
          <a:p>
            <a:pPr>
              <a:defRPr/>
            </a:pPr>
            <a:endParaRPr lang="en-US" dirty="0" smtClean="0">
              <a:ea typeface="+mn-ea"/>
              <a:cs typeface="+mn-cs"/>
            </a:endParaRPr>
          </a:p>
        </p:txBody>
      </p:sp>
    </p:spTree>
    <p:extLst>
      <p:ext uri="{BB962C8B-B14F-4D97-AF65-F5344CB8AC3E}">
        <p14:creationId xmlns:p14="http://schemas.microsoft.com/office/powerpoint/2010/main" val="9456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ceholder 2"/>
          <p:cNvSpPr>
            <a:spLocks noGrp="1" noRot="1" noChangeAspect="1"/>
          </p:cNvSpPr>
          <p:nvPr>
            <p:ph type="sldImg"/>
          </p:nvPr>
        </p:nvSpPr>
        <p:spPr bwMode="auto">
          <a:xfrm>
            <a:off x="409575" y="698500"/>
            <a:ext cx="6200775" cy="3489325"/>
          </a:xfrm>
          <a:noFill/>
          <a:ln>
            <a:solidFill>
              <a:srgbClr val="000000"/>
            </a:solidFill>
            <a:miter lim="800000"/>
            <a:headEnd/>
            <a:tailEnd/>
          </a:ln>
        </p:spPr>
      </p:sp>
      <p:sp>
        <p:nvSpPr>
          <p:cNvPr id="49155"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84" charset="-128"/>
                <a:cs typeface="ＭＳ Ｐゴシック" pitchFamily="84" charset="-128"/>
              </a:rPr>
              <a:t>The Public Domain is an important concept for the creation of new works, allowing others</a:t>
            </a:r>
            <a:r>
              <a:rPr lang="en-US" baseline="0" dirty="0" smtClean="0">
                <a:ea typeface="ＭＳ Ｐゴシック" pitchFamily="84" charset="-128"/>
                <a:cs typeface="ＭＳ Ｐゴシック" pitchFamily="84" charset="-128"/>
              </a:rPr>
              <a:t> to freely reuse the work without permission.</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427845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ceholder 2"/>
          <p:cNvSpPr>
            <a:spLocks noGrp="1" noRot="1" noChangeAspect="1"/>
          </p:cNvSpPr>
          <p:nvPr>
            <p:ph type="sldImg"/>
          </p:nvPr>
        </p:nvSpPr>
        <p:spPr bwMode="auto">
          <a:xfrm>
            <a:off x="409575" y="698500"/>
            <a:ext cx="6200775" cy="3489325"/>
          </a:xfrm>
          <a:noFill/>
          <a:ln>
            <a:solidFill>
              <a:srgbClr val="000000"/>
            </a:solidFill>
            <a:miter lim="800000"/>
            <a:headEnd/>
            <a:tailEnd/>
          </a:ln>
        </p:spPr>
      </p:sp>
      <p:sp>
        <p:nvSpPr>
          <p:cNvPr id="50179"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84" charset="-128"/>
                <a:cs typeface="ＭＳ Ｐゴシック" pitchFamily="84" charset="-128"/>
              </a:rPr>
              <a:t>Certainly, most</a:t>
            </a:r>
            <a:r>
              <a:rPr lang="en-US" baseline="0" dirty="0" smtClean="0">
                <a:ea typeface="ＭＳ Ｐゴシック" pitchFamily="84" charset="-128"/>
                <a:cs typeface="ＭＳ Ｐゴシック" pitchFamily="84" charset="-128"/>
              </a:rPr>
              <a:t> of the materials you will come across in the scholarly world are NOT going to fall in the Public Domain.  You must begin with the assumption that any original work of authorship is protected by copyright.</a:t>
            </a:r>
          </a:p>
          <a:p>
            <a:endParaRPr lang="en-US" baseline="0" dirty="0" smtClean="0">
              <a:ea typeface="ＭＳ Ｐゴシック" pitchFamily="84" charset="-128"/>
              <a:cs typeface="ＭＳ Ｐゴシック" pitchFamily="84" charset="-128"/>
            </a:endParaRPr>
          </a:p>
          <a:p>
            <a:r>
              <a:rPr lang="en-US" baseline="0" dirty="0" smtClean="0">
                <a:ea typeface="ＭＳ Ｐゴシック" pitchFamily="84" charset="-128"/>
                <a:cs typeface="ＭＳ Ｐゴシック" pitchFamily="84" charset="-128"/>
              </a:rPr>
              <a:t>Works produced from 1923 through 1963 may still be covered by copyright if the copyright owner renewed that copyright  under revisions to copyright over the years.  It’s estimated that 90% of these works WERE NOT RENEWED.  However, to be sure, one must confirm the copyright status of such objects.</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526776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Again, to summarize: copyright law we now operate under have developed over time, as a response to evolving forms of original expression (images, motion pictures, etc.) and the pressure from corporate owners of copyrighted material (the extended copyright term).  The dates and particular laws are not important to remember per se – what’s important to know is the 1976 act and its amendments since then.  This historical overview is really only useful to provide context for the current law.</a:t>
            </a:r>
            <a:endParaRPr lang="en-US" dirty="0"/>
          </a:p>
        </p:txBody>
      </p:sp>
      <p:sp>
        <p:nvSpPr>
          <p:cNvPr id="4" name="Slide Number Placeholder 3"/>
          <p:cNvSpPr>
            <a:spLocks noGrp="1"/>
          </p:cNvSpPr>
          <p:nvPr>
            <p:ph type="sldNum" sz="quarter" idx="10"/>
          </p:nvPr>
        </p:nvSpPr>
        <p:spPr/>
        <p:txBody>
          <a:bodyPr/>
          <a:lstStyle/>
          <a:p>
            <a:pPr>
              <a:defRPr/>
            </a:pPr>
            <a:fld id="{25C9F66B-4A71-4E7B-B404-BD339D906F74}" type="slidenum">
              <a:rPr lang="en-US" smtClean="0"/>
              <a:pPr>
                <a:defRPr/>
              </a:pPr>
              <a:t>14</a:t>
            </a:fld>
            <a:endParaRPr lang="en-US"/>
          </a:p>
        </p:txBody>
      </p:sp>
    </p:spTree>
    <p:extLst>
      <p:ext uri="{BB962C8B-B14F-4D97-AF65-F5344CB8AC3E}">
        <p14:creationId xmlns:p14="http://schemas.microsoft.com/office/powerpoint/2010/main" val="403376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15CF459-9CA0-470A-A6F4-5BC194DAC28E}" type="slidenum">
              <a:rPr lang="en-GB"/>
              <a:pPr/>
              <a:t>15</a:t>
            </a:fld>
            <a:endParaRPr lang="en-GB" dirty="0"/>
          </a:p>
        </p:txBody>
      </p:sp>
      <p:sp>
        <p:nvSpPr>
          <p:cNvPr id="82946" name="Rectangle 2"/>
          <p:cNvSpPr>
            <a:spLocks noGrp="1" noRot="1" noChangeAspect="1" noChangeArrowheads="1" noTextEdit="1"/>
          </p:cNvSpPr>
          <p:nvPr>
            <p:ph type="sldImg"/>
          </p:nvPr>
        </p:nvSpPr>
        <p:spPr>
          <a:xfrm>
            <a:off x="409575" y="698500"/>
            <a:ext cx="6200775" cy="3489325"/>
          </a:xfrm>
          <a:ln/>
        </p:spPr>
      </p:sp>
      <p:sp>
        <p:nvSpPr>
          <p:cNvPr id="82947" name="Rectangle 3"/>
          <p:cNvSpPr>
            <a:spLocks noGrp="1" noChangeArrowheads="1"/>
          </p:cNvSpPr>
          <p:nvPr>
            <p:ph type="body" idx="1"/>
          </p:nvPr>
        </p:nvSpPr>
        <p:spPr/>
        <p:txBody>
          <a:bodyPr/>
          <a:lstStyle/>
          <a:p>
            <a:r>
              <a:rPr lang="en-US" i="0" dirty="0" smtClean="0"/>
              <a:t>As </a:t>
            </a:r>
            <a:r>
              <a:rPr lang="en-US" i="0" dirty="0"/>
              <a:t>originally enacted, the 1976 law prescribed that all visually perceptible published copies of a work, or published phonorecords of a sound recording, should bear a proper copyright notice. This applies to such works published before March 1, 1989. </a:t>
            </a:r>
            <a:endParaRPr lang="en-US" i="0" dirty="0" smtClean="0"/>
          </a:p>
          <a:p>
            <a:endParaRPr lang="en-US" i="0" dirty="0" smtClean="0"/>
          </a:p>
          <a:p>
            <a:r>
              <a:rPr lang="en-US" i="0" dirty="0" smtClean="0"/>
              <a:t>After </a:t>
            </a:r>
            <a:r>
              <a:rPr lang="en-US" i="0" dirty="0"/>
              <a:t>March 1, 1989, notice of copyright on these works is optional. Adding the notice, however, is strongly encouraged and, if litigation involving the copyright occurs, certain advantages exist for publishing a work with notice</a:t>
            </a:r>
            <a:r>
              <a:rPr lang="en-US" i="0" dirty="0" smtClean="0"/>
              <a:t>.</a:t>
            </a:r>
          </a:p>
          <a:p>
            <a:endParaRPr lang="en-US" i="0" dirty="0"/>
          </a:p>
          <a:p>
            <a:r>
              <a:rPr lang="en-US" i="0" dirty="0"/>
              <a:t>Prior to March 1, 1989, the requirement for the notice applied equally whether the work was published in the United States or elsewhere by authority of the copyright owner. Compliance with the statutory notice requirements was the responsibility of the copyright owner. Unauthorized publication without the copyright notice, or with a defective notice, does not affect the validity of the copyright in the work.</a:t>
            </a:r>
          </a:p>
          <a:p>
            <a:endParaRPr lang="en-US" i="0" dirty="0"/>
          </a:p>
          <a:p>
            <a:endParaRPr lang="en-US" i="0" dirty="0"/>
          </a:p>
        </p:txBody>
      </p:sp>
    </p:spTree>
    <p:extLst>
      <p:ext uri="{BB962C8B-B14F-4D97-AF65-F5344CB8AC3E}">
        <p14:creationId xmlns:p14="http://schemas.microsoft.com/office/powerpoint/2010/main" val="66534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prstTxWarp prst="textNoShape">
              <a:avLst/>
            </a:prstTxWarp>
          </a:bodyPr>
          <a:lstStyle/>
          <a:p>
            <a:pPr algn="r" defTabSz="933450"/>
            <a:fld id="{48170DBD-6638-4B38-9329-B74DE48C272B}" type="slidenum">
              <a:rPr lang="en-US" sz="1200"/>
              <a:pPr algn="r" defTabSz="933450"/>
              <a:t>16</a:t>
            </a:fld>
            <a:endParaRPr lang="en-US" sz="1200" dirty="0"/>
          </a:p>
        </p:txBody>
      </p:sp>
      <p:sp>
        <p:nvSpPr>
          <p:cNvPr id="31746" name="Rectangle 2"/>
          <p:cNvSpPr>
            <a:spLocks noGrp="1" noRot="1" noChangeAspect="1" noChangeArrowheads="1" noTextEdit="1"/>
          </p:cNvSpPr>
          <p:nvPr>
            <p:ph type="sldImg"/>
          </p:nvPr>
        </p:nvSpPr>
        <p:spPr bwMode="auto">
          <a:xfrm>
            <a:off x="420688" y="704850"/>
            <a:ext cx="6178550" cy="3476625"/>
          </a:xfr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36625" y="4419600"/>
            <a:ext cx="5146675" cy="4187825"/>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ea typeface="ＭＳ Ｐゴシック" pitchFamily="84" charset="-128"/>
                <a:cs typeface="ＭＳ Ｐゴシック" pitchFamily="84" charset="-128"/>
              </a:rPr>
              <a:t>This gives you a snapshot</a:t>
            </a:r>
            <a:r>
              <a:rPr lang="en-US" baseline="0" dirty="0" smtClean="0">
                <a:ea typeface="ＭＳ Ｐゴシック" pitchFamily="84" charset="-128"/>
                <a:cs typeface="ＭＳ Ｐゴシック" pitchFamily="84" charset="-128"/>
              </a:rPr>
              <a:t> of how content owners (Publishers, Distributors, etc.) have consistently pushed the copyright term to the current length over the course of the 20</a:t>
            </a:r>
            <a:r>
              <a:rPr lang="en-US" baseline="30000" dirty="0" smtClean="0">
                <a:ea typeface="ＭＳ Ｐゴシック" pitchFamily="84" charset="-128"/>
                <a:cs typeface="ＭＳ Ｐゴシック" pitchFamily="84" charset="-128"/>
              </a:rPr>
              <a:t>th</a:t>
            </a:r>
            <a:r>
              <a:rPr lang="en-US" baseline="0" dirty="0" smtClean="0">
                <a:ea typeface="ＭＳ Ｐゴシック" pitchFamily="84" charset="-128"/>
                <a:cs typeface="ＭＳ Ｐゴシック" pitchFamily="84" charset="-128"/>
              </a:rPr>
              <a:t> century. </a:t>
            </a:r>
            <a:r>
              <a:rPr lang="en-US" sz="1200" b="0" kern="1200" dirty="0" smtClean="0">
                <a:solidFill>
                  <a:schemeClr val="tx1"/>
                </a:solidFill>
                <a:latin typeface="+mn-lt"/>
                <a:ea typeface="ＭＳ Ｐゴシック" pitchFamily="-123" charset="-128"/>
                <a:cs typeface="ＭＳ Ｐゴシック" pitchFamily="-123" charset="-128"/>
              </a:rPr>
              <a:t>Indeed, the Copyright Extension Act of 1998 extended the term of copyright by 20 more years. These</a:t>
            </a:r>
            <a:r>
              <a:rPr lang="en-US" sz="1200" b="0" kern="1200" baseline="0" dirty="0" smtClean="0">
                <a:solidFill>
                  <a:schemeClr val="tx1"/>
                </a:solidFill>
                <a:latin typeface="+mn-lt"/>
                <a:ea typeface="ＭＳ Ｐゴシック" pitchFamily="-123" charset="-128"/>
                <a:cs typeface="ＭＳ Ｐゴシック" pitchFamily="-123" charset="-128"/>
              </a:rPr>
              <a:t> </a:t>
            </a:r>
            <a:r>
              <a:rPr lang="en-US" sz="1200" b="0" kern="1200" dirty="0" smtClean="0">
                <a:solidFill>
                  <a:schemeClr val="tx1"/>
                </a:solidFill>
                <a:latin typeface="+mn-lt"/>
                <a:ea typeface="ＭＳ Ｐゴシック" pitchFamily="-123" charset="-128"/>
                <a:cs typeface="ＭＳ Ｐゴシック" pitchFamily="-123" charset="-128"/>
              </a:rPr>
              <a:t>changes in the law were prompted in large part by the Disney Company, who constantly pushed the envelope</a:t>
            </a:r>
            <a:r>
              <a:rPr lang="en-US" sz="1200" b="0" kern="1200" baseline="0" dirty="0" smtClean="0">
                <a:solidFill>
                  <a:schemeClr val="tx1"/>
                </a:solidFill>
                <a:latin typeface="+mn-lt"/>
                <a:ea typeface="ＭＳ Ｐゴシック" pitchFamily="-123" charset="-128"/>
                <a:cs typeface="ＭＳ Ｐゴシック" pitchFamily="-123" charset="-128"/>
              </a:rPr>
              <a:t> of copyright protection to protect Mickey Mouse from falling into the Public Domain.</a:t>
            </a:r>
            <a:endParaRPr lang="en-US" sz="1200" b="0" kern="1200" dirty="0" smtClean="0">
              <a:solidFill>
                <a:schemeClr val="tx1"/>
              </a:solidFill>
              <a:latin typeface="+mn-lt"/>
              <a:ea typeface="ＭＳ Ｐゴシック" pitchFamily="-123" charset="-128"/>
              <a:cs typeface="ＭＳ Ｐゴシック" pitchFamily="-123" charset="-128"/>
            </a:endParaRPr>
          </a:p>
          <a:p>
            <a:pPr eaLnBrk="1" hangingPunct="1"/>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9454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prstTxWarp prst="textNoShape">
              <a:avLst/>
            </a:prstTxWarp>
          </a:bodyPr>
          <a:lstStyle/>
          <a:p>
            <a:pPr algn="r" defTabSz="933450"/>
            <a:fld id="{48170DBD-6638-4B38-9329-B74DE48C272B}" type="slidenum">
              <a:rPr lang="en-US" sz="1200"/>
              <a:pPr algn="r" defTabSz="933450"/>
              <a:t>17</a:t>
            </a:fld>
            <a:endParaRPr lang="en-US" sz="1200" dirty="0"/>
          </a:p>
        </p:txBody>
      </p:sp>
      <p:sp>
        <p:nvSpPr>
          <p:cNvPr id="31746" name="Rectangle 2"/>
          <p:cNvSpPr>
            <a:spLocks noGrp="1" noRot="1" noChangeAspect="1" noChangeArrowheads="1" noTextEdit="1"/>
          </p:cNvSpPr>
          <p:nvPr>
            <p:ph type="sldImg"/>
          </p:nvPr>
        </p:nvSpPr>
        <p:spPr bwMode="auto">
          <a:xfrm>
            <a:off x="420688" y="704850"/>
            <a:ext cx="6178550" cy="3476625"/>
          </a:xfr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36625" y="4419600"/>
            <a:ext cx="5146675" cy="41878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ea typeface="ＭＳ Ｐゴシック" pitchFamily="84" charset="-128"/>
                <a:cs typeface="ＭＳ Ｐゴシック" pitchFamily="84" charset="-128"/>
              </a:rPr>
              <a:t>Given all the caveats</a:t>
            </a:r>
            <a:r>
              <a:rPr lang="en-US" baseline="0" dirty="0" smtClean="0">
                <a:ea typeface="ＭＳ Ｐゴシック" pitchFamily="84" charset="-128"/>
                <a:cs typeface="ＭＳ Ｐゴシック" pitchFamily="84" charset="-128"/>
              </a:rPr>
              <a:t> in the previous slides, this current formulation of copyright term should be assumed when handling anything produced in the United States, until you determine otherwise.</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225033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prstTxWarp prst="textNoShape">
              <a:avLst/>
            </a:prstTxWarp>
          </a:bodyPr>
          <a:lstStyle/>
          <a:p>
            <a:pPr algn="r" defTabSz="933450"/>
            <a:fld id="{48170DBD-6638-4B38-9329-B74DE48C272B}" type="slidenum">
              <a:rPr lang="en-US" sz="1200"/>
              <a:pPr algn="r" defTabSz="933450"/>
              <a:t>18</a:t>
            </a:fld>
            <a:endParaRPr lang="en-US" sz="1200" dirty="0"/>
          </a:p>
        </p:txBody>
      </p:sp>
      <p:sp>
        <p:nvSpPr>
          <p:cNvPr id="31746" name="Rectangle 2"/>
          <p:cNvSpPr>
            <a:spLocks noGrp="1" noRot="1" noChangeAspect="1" noChangeArrowheads="1" noTextEdit="1"/>
          </p:cNvSpPr>
          <p:nvPr>
            <p:ph type="sldImg"/>
          </p:nvPr>
        </p:nvSpPr>
        <p:spPr bwMode="auto">
          <a:xfrm>
            <a:off x="420688" y="704850"/>
            <a:ext cx="6178550" cy="3476625"/>
          </a:xfr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36625" y="4419600"/>
            <a:ext cx="5146675" cy="41878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ea typeface="ＭＳ Ｐゴシック" pitchFamily="84" charset="-128"/>
                <a:cs typeface="ＭＳ Ｐゴシック" pitchFamily="84" charset="-128"/>
              </a:rPr>
              <a:t>This tool can make it easy to determine the Copyright</a:t>
            </a:r>
            <a:r>
              <a:rPr lang="en-US" baseline="0" dirty="0" smtClean="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status of works created in the United States. </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68873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prstTxWarp prst="textNoShape">
              <a:avLst/>
            </a:prstTxWarp>
          </a:bodyPr>
          <a:lstStyle/>
          <a:p>
            <a:pPr algn="r" defTabSz="933450"/>
            <a:fld id="{08962225-1F93-4FF6-9854-8741C77EF515}" type="slidenum">
              <a:rPr lang="en-US" sz="1200"/>
              <a:pPr algn="r" defTabSz="933450"/>
              <a:t>19</a:t>
            </a:fld>
            <a:endParaRPr lang="en-US" sz="1200" dirty="0"/>
          </a:p>
        </p:txBody>
      </p:sp>
      <p:sp>
        <p:nvSpPr>
          <p:cNvPr id="35842" name="Rectangle 2"/>
          <p:cNvSpPr>
            <a:spLocks noGrp="1" noRot="1" noChangeAspect="1" noChangeArrowheads="1" noTextEdit="1"/>
          </p:cNvSpPr>
          <p:nvPr>
            <p:ph type="sldImg"/>
          </p:nvPr>
        </p:nvSpPr>
        <p:spPr bwMode="auto">
          <a:xfrm>
            <a:off x="409575" y="698500"/>
            <a:ext cx="6202363" cy="3489325"/>
          </a:xfr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a:ea typeface="ＭＳ Ｐゴシック" pitchFamily="84" charset="-128"/>
                <a:cs typeface="ＭＳ Ｐゴシック" pitchFamily="84" charset="-128"/>
              </a:rPr>
              <a:t>This </a:t>
            </a:r>
            <a:r>
              <a:rPr lang="en-US" dirty="0" smtClean="0">
                <a:ea typeface="ＭＳ Ｐゴシック" pitchFamily="84" charset="-128"/>
                <a:cs typeface="ＭＳ Ｐゴシック" pitchFamily="84" charset="-128"/>
              </a:rPr>
              <a:t>chart by Peter Hirtle at Cornell, </a:t>
            </a:r>
            <a:r>
              <a:rPr lang="en-US" dirty="0">
                <a:ea typeface="ＭＳ Ｐゴシック" pitchFamily="84" charset="-128"/>
                <a:cs typeface="ＭＳ Ｐゴシック" pitchFamily="84" charset="-128"/>
              </a:rPr>
              <a:t>kept updated to reflect any changes to US or international </a:t>
            </a:r>
            <a:r>
              <a:rPr lang="en-US" dirty="0" smtClean="0">
                <a:ea typeface="ＭＳ Ｐゴシック" pitchFamily="84" charset="-128"/>
                <a:cs typeface="ＭＳ Ｐゴシック" pitchFamily="84" charset="-128"/>
              </a:rPr>
              <a:t>law, </a:t>
            </a:r>
            <a:r>
              <a:rPr lang="en-US" dirty="0">
                <a:ea typeface="ＭＳ Ｐゴシック" pitchFamily="84" charset="-128"/>
                <a:cs typeface="ＭＳ Ｐゴシック" pitchFamily="84" charset="-128"/>
              </a:rPr>
              <a:t>carefully covers differing types of </a:t>
            </a:r>
            <a:r>
              <a:rPr lang="en-US" dirty="0" smtClean="0">
                <a:ea typeface="ＭＳ Ｐゴシック" pitchFamily="84" charset="-128"/>
                <a:cs typeface="ＭＳ Ｐゴシック" pitchFamily="84" charset="-128"/>
              </a:rPr>
              <a:t>materials.  It details </a:t>
            </a:r>
            <a:r>
              <a:rPr lang="en-US" dirty="0">
                <a:ea typeface="ＭＳ Ｐゴシック" pitchFamily="84" charset="-128"/>
                <a:cs typeface="ＭＳ Ｐゴシック" pitchFamily="84" charset="-128"/>
              </a:rPr>
              <a:t>how the specific publication date determines the length of the copyright term, and if/when the material will enter the public domain under current law</a:t>
            </a:r>
            <a:r>
              <a:rPr lang="en-US" dirty="0" smtClean="0">
                <a:ea typeface="ＭＳ Ｐゴシック" pitchFamily="84" charset="-128"/>
                <a:cs typeface="ＭＳ Ｐゴシック" pitchFamily="84" charset="-128"/>
              </a:rPr>
              <a:t>.  A PDF of this chart is available to use as a handout.</a:t>
            </a:r>
          </a:p>
          <a:p>
            <a:pPr eaLnBrk="1" hangingPunct="1"/>
            <a:endParaRPr lang="en-US" dirty="0">
              <a:ea typeface="ＭＳ Ｐゴシック" pitchFamily="84" charset="-128"/>
              <a:cs typeface="ＭＳ Ｐゴシック" pitchFamily="84" charset="-128"/>
            </a:endParaRPr>
          </a:p>
          <a:p>
            <a:pPr eaLnBrk="1" hangingPunct="1"/>
            <a:r>
              <a:rPr lang="en-US" dirty="0">
                <a:ea typeface="ＭＳ Ｐゴシック" pitchFamily="84" charset="-128"/>
                <a:cs typeface="ＭＳ Ｐゴシック" pitchFamily="84" charset="-128"/>
              </a:rPr>
              <a:t>http://www.copyright.cornell.edu/resources/publicdomain.cfm</a:t>
            </a:r>
          </a:p>
          <a:p>
            <a:pPr eaLnBrk="1" hangingPunct="1"/>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16533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9349D4-CEDC-4814-8B71-E08034E4DDF0}" type="slidenum">
              <a:rPr lang="en-US" smtClean="0"/>
              <a:pPr>
                <a:defRPr/>
              </a:pPr>
              <a:t>20</a:t>
            </a:fld>
            <a:endParaRPr lang="en-US" dirty="0"/>
          </a:p>
        </p:txBody>
      </p:sp>
    </p:spTree>
    <p:extLst>
      <p:ext uri="{BB962C8B-B14F-4D97-AF65-F5344CB8AC3E}">
        <p14:creationId xmlns:p14="http://schemas.microsoft.com/office/powerpoint/2010/main" val="158516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a:lstStyle/>
          <a:p>
            <a:fld id="{11F78407-6487-4CA5-B931-8DEE67E57786}" type="slidenum">
              <a:rPr lang="en-US" smtClean="0">
                <a:latin typeface="Arial" pitchFamily="-123" charset="0"/>
                <a:ea typeface="ＭＳ Ｐゴシック" pitchFamily="-123" charset="-128"/>
                <a:cs typeface="ＭＳ Ｐゴシック" pitchFamily="-123" charset="-128"/>
              </a:rPr>
              <a:pPr/>
              <a:t>28</a:t>
            </a:fld>
            <a:endParaRPr lang="en-US" dirty="0" smtClean="0">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55199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ceholder 2"/>
          <p:cNvSpPr>
            <a:spLocks noGrp="1" noRot="1" noChangeAspect="1"/>
          </p:cNvSpPr>
          <p:nvPr>
            <p:ph type="sldImg"/>
          </p:nvPr>
        </p:nvSpPr>
        <p:spPr bwMode="auto">
          <a:xfrm>
            <a:off x="409575" y="698500"/>
            <a:ext cx="6200775" cy="3489325"/>
          </a:xfrm>
          <a:noFill/>
          <a:ln>
            <a:solidFill>
              <a:srgbClr val="000000"/>
            </a:solidFill>
            <a:miter lim="800000"/>
            <a:headEnd/>
            <a:tailEnd/>
          </a:ln>
        </p:spPr>
      </p:sp>
      <p:sp>
        <p:nvSpPr>
          <p:cNvPr id="41987"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84" charset="-128"/>
                <a:cs typeface="ＭＳ Ｐゴシック" pitchFamily="84" charset="-128"/>
              </a:rPr>
              <a:t>Ask</a:t>
            </a:r>
            <a:r>
              <a:rPr lang="en-US" baseline="0" dirty="0" smtClean="0">
                <a:ea typeface="ＭＳ Ｐゴシック" pitchFamily="84" charset="-128"/>
                <a:cs typeface="ＭＳ Ｐゴシック" pitchFamily="84" charset="-128"/>
              </a:rPr>
              <a:t> attendees if they have any other topics that they’d like you to cover</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39569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prstTxWarp prst="textNoShape">
              <a:avLst/>
            </a:prstTxWarp>
          </a:bodyPr>
          <a:lstStyle/>
          <a:p>
            <a:pPr algn="r" defTabSz="933450"/>
            <a:fld id="{AE2140D4-412B-4775-8000-10D4F21B07E7}" type="slidenum">
              <a:rPr lang="en-US" sz="1200"/>
              <a:pPr algn="r" defTabSz="933450"/>
              <a:t>4</a:t>
            </a:fld>
            <a:endParaRPr lang="en-US" sz="1200" dirty="0"/>
          </a:p>
        </p:txBody>
      </p:sp>
      <p:sp>
        <p:nvSpPr>
          <p:cNvPr id="53251" name="Rectangle 2"/>
          <p:cNvSpPr>
            <a:spLocks noGrp="1" noRot="1" noChangeAspect="1" noChangeArrowheads="1" noTextEdit="1"/>
          </p:cNvSpPr>
          <p:nvPr>
            <p:ph type="sldImg"/>
          </p:nvPr>
        </p:nvSpPr>
        <p:spPr bwMode="auto">
          <a:xfrm>
            <a:off x="420688" y="704850"/>
            <a:ext cx="6178550" cy="3476625"/>
          </a:xfrm>
          <a:solidFill>
            <a:srgbClr val="FFFFFF"/>
          </a:solidFill>
          <a:ln cap="flat">
            <a:solidFill>
              <a:schemeClr val="tx1"/>
            </a:solidFill>
            <a:miter lim="800000"/>
            <a:headEnd/>
            <a:tailEnd/>
          </a:ln>
        </p:spPr>
      </p:sp>
      <p:sp>
        <p:nvSpPr>
          <p:cNvPr id="53252" name="Rectangle 3"/>
          <p:cNvSpPr>
            <a:spLocks noGrp="1" noChangeArrowheads="1"/>
          </p:cNvSpPr>
          <p:nvPr>
            <p:ph type="body" idx="1"/>
          </p:nvPr>
        </p:nvSpPr>
        <p:spPr bwMode="auto">
          <a:xfrm>
            <a:off x="936625" y="4419600"/>
            <a:ext cx="5146675" cy="4187825"/>
          </a:xfrm>
          <a:solidFill>
            <a:srgbClr val="FFFFFF"/>
          </a:solidFill>
          <a:ln>
            <a:solidFill>
              <a:srgbClr val="000000"/>
            </a:solidFill>
            <a:miter lim="800000"/>
            <a:headEnd/>
            <a:tailEnd/>
          </a:ln>
        </p:spPr>
        <p:txBody>
          <a:bodyPr wrap="square" lIns="93935" tIns="46968" rIns="93935" bIns="46968" numCol="1" anchor="t" anchorCtr="0" compatLnSpc="1">
            <a:prstTxWarp prst="textNoShape">
              <a:avLst/>
            </a:prstTxWarp>
          </a:bodyPr>
          <a:lstStyle/>
          <a:p>
            <a:pPr eaLnBrk="1" hangingPunct="1"/>
            <a:r>
              <a:rPr lang="en-US" dirty="0" smtClean="0">
                <a:ea typeface="ＭＳ Ｐゴシック" pitchFamily="84" charset="-128"/>
                <a:cs typeface="ＭＳ Ｐゴシック" pitchFamily="84" charset="-128"/>
              </a:rPr>
              <a:t>Note that there is (or will be soon) an additional set of teaching</a:t>
            </a:r>
            <a:r>
              <a:rPr lang="en-US" baseline="0" dirty="0" smtClean="0">
                <a:ea typeface="ＭＳ Ｐゴシック" pitchFamily="84" charset="-128"/>
                <a:cs typeface="ＭＳ Ｐゴシック" pitchFamily="84" charset="-128"/>
              </a:rPr>
              <a:t> materials to explore this history in greater depth – this is just to give some context, and it is not comprehensive</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87365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prstTxWarp prst="textNoShape">
              <a:avLst/>
            </a:prstTxWarp>
          </a:bodyPr>
          <a:lstStyle/>
          <a:p>
            <a:pPr algn="r" defTabSz="933450"/>
            <a:fld id="{5889999D-D2C3-464C-9C66-6505C584E695}" type="slidenum">
              <a:rPr lang="en-US" sz="1200"/>
              <a:pPr algn="r" defTabSz="933450"/>
              <a:t>5</a:t>
            </a:fld>
            <a:endParaRPr lang="en-US" sz="1200" dirty="0"/>
          </a:p>
        </p:txBody>
      </p:sp>
      <p:sp>
        <p:nvSpPr>
          <p:cNvPr id="18434" name="Rectangle 2"/>
          <p:cNvSpPr>
            <a:spLocks noGrp="1" noRot="1" noChangeAspect="1" noChangeArrowheads="1" noTextEdit="1"/>
          </p:cNvSpPr>
          <p:nvPr>
            <p:ph type="sldImg"/>
          </p:nvPr>
        </p:nvSpPr>
        <p:spPr bwMode="auto">
          <a:xfrm>
            <a:off x="420688" y="704850"/>
            <a:ext cx="6178550" cy="3476625"/>
          </a:xfrm>
          <a:solidFill>
            <a:srgbClr val="FFFFFF"/>
          </a:solidFill>
          <a:ln cap="flat">
            <a:solidFill>
              <a:schemeClr val="tx1"/>
            </a:solidFill>
            <a:miter lim="800000"/>
            <a:headEnd/>
            <a:tailEnd/>
          </a:ln>
        </p:spPr>
      </p:sp>
      <p:sp>
        <p:nvSpPr>
          <p:cNvPr id="18435" name="Rectangle 3"/>
          <p:cNvSpPr>
            <a:spLocks noGrp="1" noChangeArrowheads="1"/>
          </p:cNvSpPr>
          <p:nvPr>
            <p:ph type="body" idx="1"/>
          </p:nvPr>
        </p:nvSpPr>
        <p:spPr bwMode="auto">
          <a:xfrm>
            <a:off x="936625" y="4419600"/>
            <a:ext cx="5146675" cy="4187825"/>
          </a:xfrm>
          <a:solidFill>
            <a:srgbClr val="FFFFFF"/>
          </a:solidFill>
          <a:ln>
            <a:solidFill>
              <a:srgbClr val="000000"/>
            </a:solidFill>
            <a:miter lim="800000"/>
            <a:headEnd/>
            <a:tailEnd/>
          </a:ln>
        </p:spPr>
        <p:txBody>
          <a:bodyPr wrap="square" lIns="93935" tIns="46968" rIns="93935" bIns="46968" numCol="1" anchor="t" anchorCtr="0" compatLnSpc="1">
            <a:prstTxWarp prst="textNoShape">
              <a:avLst/>
            </a:prstTxWarp>
          </a:bodyPr>
          <a:lstStyle/>
          <a:p>
            <a:pPr eaLnBrk="1" hangingPunct="1"/>
            <a:r>
              <a:rPr lang="en-US" dirty="0" smtClean="0">
                <a:ea typeface="ＭＳ Ｐゴシック" pitchFamily="84" charset="-128"/>
                <a:cs typeface="ＭＳ Ｐゴシック" pitchFamily="84" charset="-128"/>
              </a:rPr>
              <a:t>In</a:t>
            </a:r>
            <a:r>
              <a:rPr lang="en-US" baseline="0" dirty="0" smtClean="0">
                <a:ea typeface="ＭＳ Ｐゴシック" pitchFamily="84" charset="-128"/>
                <a:cs typeface="ＭＳ Ｐゴシック" pitchFamily="84" charset="-128"/>
              </a:rPr>
              <a:t> the United States, Congress has a specific constitutional mandate to determine Copyright law.  </a:t>
            </a:r>
          </a:p>
          <a:p>
            <a:pPr eaLnBrk="1" hangingPunct="1"/>
            <a:endParaRPr lang="en-US" dirty="0" smtClean="0">
              <a:ea typeface="ＭＳ Ｐゴシック" pitchFamily="84" charset="-128"/>
              <a:cs typeface="ＭＳ Ｐゴシック" pitchFamily="8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mn-lt"/>
                <a:ea typeface="ＭＳ Ｐゴシック" pitchFamily="-123" charset="-128"/>
                <a:cs typeface="ＭＳ Ｐゴシック" pitchFamily="-123" charset="-128"/>
              </a:rPr>
              <a:t>*Note that the original spirit behind copyright is to promote the progress of art and science, and to </a:t>
            </a:r>
            <a:r>
              <a:rPr lang="en-US" sz="1200" b="0" i="1" kern="1200" dirty="0" smtClean="0">
                <a:solidFill>
                  <a:schemeClr val="tx1"/>
                </a:solidFill>
                <a:latin typeface="+mn-lt"/>
                <a:ea typeface="ＭＳ Ｐゴシック" pitchFamily="-123" charset="-128"/>
                <a:cs typeface="ＭＳ Ｐゴシック" pitchFamily="-123" charset="-128"/>
              </a:rPr>
              <a:t>limit</a:t>
            </a:r>
            <a:r>
              <a:rPr lang="en-US" sz="1200" b="0" kern="1200" dirty="0" smtClean="0">
                <a:solidFill>
                  <a:schemeClr val="tx1"/>
                </a:solidFill>
                <a:latin typeface="+mn-lt"/>
                <a:ea typeface="ＭＳ Ｐゴシック" pitchFamily="-123" charset="-128"/>
                <a:cs typeface="ＭＳ Ｐゴシック" pitchFamily="-123" charset="-128"/>
              </a:rPr>
              <a:t> the exclusive rights afforded by copyright to a reasonable period of time…</a:t>
            </a:r>
          </a:p>
          <a:p>
            <a:pPr eaLnBrk="1" hangingPunct="1"/>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28366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prstTxWarp prst="textNoShape">
              <a:avLst/>
            </a:prstTxWarp>
          </a:bodyPr>
          <a:lstStyle/>
          <a:p>
            <a:pPr algn="r" defTabSz="933450"/>
            <a:fld id="{B5DB93CB-BAA8-464C-9E20-B624573BA59B}" type="slidenum">
              <a:rPr lang="en-US" sz="1200"/>
              <a:pPr algn="r" defTabSz="933450"/>
              <a:t>6</a:t>
            </a:fld>
            <a:endParaRPr lang="en-US" sz="1200" dirty="0"/>
          </a:p>
        </p:txBody>
      </p:sp>
      <p:sp>
        <p:nvSpPr>
          <p:cNvPr id="20482" name="Rectangle 2"/>
          <p:cNvSpPr>
            <a:spLocks noGrp="1" noRot="1" noChangeAspect="1" noChangeArrowheads="1" noTextEdit="1"/>
          </p:cNvSpPr>
          <p:nvPr>
            <p:ph type="sldImg"/>
          </p:nvPr>
        </p:nvSpPr>
        <p:spPr bwMode="auto">
          <a:xfrm>
            <a:off x="420688" y="704850"/>
            <a:ext cx="6178550" cy="3476625"/>
          </a:xfrm>
          <a:solidFill>
            <a:srgbClr val="FFFFFF"/>
          </a:solidFill>
          <a:ln cap="flat">
            <a:solidFill>
              <a:schemeClr val="tx1"/>
            </a:solidFill>
            <a:miter lim="800000"/>
            <a:headEnd/>
            <a:tailEnd/>
          </a:ln>
        </p:spPr>
      </p:sp>
      <p:sp>
        <p:nvSpPr>
          <p:cNvPr id="20483" name="Rectangle 3"/>
          <p:cNvSpPr>
            <a:spLocks noGrp="1" noChangeArrowheads="1"/>
          </p:cNvSpPr>
          <p:nvPr>
            <p:ph type="body" idx="1"/>
          </p:nvPr>
        </p:nvSpPr>
        <p:spPr bwMode="auto">
          <a:xfrm>
            <a:off x="936625" y="4419600"/>
            <a:ext cx="5146675" cy="4187825"/>
          </a:xfrm>
          <a:solidFill>
            <a:srgbClr val="FFFFFF"/>
          </a:solidFill>
          <a:ln>
            <a:solidFill>
              <a:srgbClr val="000000"/>
            </a:solidFill>
            <a:miter lim="800000"/>
            <a:headEnd/>
            <a:tailEnd/>
          </a:ln>
        </p:spPr>
        <p:txBody>
          <a:bodyPr wrap="square" lIns="93935" tIns="46968" rIns="93935" bIns="46968" numCol="1" anchor="t" anchorCtr="0" compatLnSpc="1">
            <a:prstTxWarp prst="textNoShape">
              <a:avLst/>
            </a:prstTxWarp>
          </a:bodyPr>
          <a:lstStyle/>
          <a:p>
            <a:pPr eaLnBrk="1" hangingPunct="1"/>
            <a:r>
              <a:rPr lang="en-US" dirty="0" smtClean="0">
                <a:ea typeface="ＭＳ Ｐゴシック" pitchFamily="84" charset="-128"/>
                <a:cs typeface="ＭＳ Ｐゴシック" pitchFamily="84" charset="-128"/>
              </a:rPr>
              <a:t>Justice</a:t>
            </a:r>
            <a:r>
              <a:rPr lang="en-US" baseline="0" dirty="0" smtClean="0">
                <a:ea typeface="ＭＳ Ｐゴシック" pitchFamily="84" charset="-128"/>
                <a:cs typeface="ＭＳ Ｐゴシック" pitchFamily="84" charset="-128"/>
              </a:rPr>
              <a:t> O’Connor’s views above are consistent with the Constitutional Framers’ intentions, and with the legislative history behind the Copyright Law of 1976.  This contrasts with many who view copyright law as a scheme to compensate authors – that is certainly a part of it, but it should properly be viewed as a means to an end, copyright serves a greater societal purpose than that.</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43650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ceholder 2"/>
          <p:cNvSpPr>
            <a:spLocks noGrp="1" noRot="1" noChangeAspect="1"/>
          </p:cNvSpPr>
          <p:nvPr>
            <p:ph type="sldImg"/>
          </p:nvPr>
        </p:nvSpPr>
        <p:spPr bwMode="auto">
          <a:xfrm>
            <a:off x="409575" y="698500"/>
            <a:ext cx="6200775" cy="3489325"/>
          </a:xfrm>
          <a:noFill/>
          <a:ln>
            <a:solidFill>
              <a:srgbClr val="000000"/>
            </a:solidFill>
            <a:miter lim="800000"/>
            <a:headEnd/>
            <a:tailEnd/>
          </a:ln>
        </p:spPr>
      </p:sp>
      <p:sp>
        <p:nvSpPr>
          <p:cNvPr id="45059"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84" charset="-128"/>
                <a:cs typeface="ＭＳ Ｐゴシック" pitchFamily="84" charset="-128"/>
              </a:rPr>
              <a:t>“Tangible Medium of Expression” includes digital document creation – and indeed every</a:t>
            </a:r>
            <a:r>
              <a:rPr lang="en-US" baseline="0" dirty="0" smtClean="0">
                <a:ea typeface="ＭＳ Ｐゴシック" pitchFamily="84" charset="-128"/>
                <a:cs typeface="ＭＳ Ｐゴシック" pitchFamily="84" charset="-128"/>
              </a:rPr>
              <a:t> version of a document you save carries its own unique copyright.  And it need not be a permanent expression – writings on a chalkboard, or temporary art installations, enjoy copyright protection,</a:t>
            </a:r>
          </a:p>
          <a:p>
            <a:endParaRPr lang="en-US" baseline="0" dirty="0" smtClean="0">
              <a:ea typeface="ＭＳ Ｐゴシック" pitchFamily="84" charset="-128"/>
              <a:cs typeface="ＭＳ Ｐゴシック" pitchFamily="84" charset="-128"/>
            </a:endParaRPr>
          </a:p>
          <a:p>
            <a:r>
              <a:rPr lang="en-US" baseline="0" dirty="0" smtClean="0">
                <a:ea typeface="ＭＳ Ｐゴシック" pitchFamily="84" charset="-128"/>
                <a:cs typeface="ＭＳ Ｐゴシック" pitchFamily="84" charset="-128"/>
              </a:rPr>
              <a:t>So, from this language in the law, it is clearly understood that copyright is “inherent upon creation.”  If you are working on a word document, for example, every time you save the document on your computer, you enjoy copyright protections for that material – indeed such protection could be applied to each and every updated version that you save.</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9342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prstTxWarp prst="textNoShape">
              <a:avLst/>
            </a:prstTxWarp>
          </a:bodyPr>
          <a:lstStyle/>
          <a:p>
            <a:pPr algn="r" defTabSz="933450"/>
            <a:fld id="{3A503E43-8B38-4412-A59D-2C7D778283A5}" type="slidenum">
              <a:rPr lang="en-US" sz="1200"/>
              <a:pPr algn="r" defTabSz="933450"/>
              <a:t>8</a:t>
            </a:fld>
            <a:endParaRPr lang="en-US" sz="1200" dirty="0"/>
          </a:p>
        </p:txBody>
      </p:sp>
      <p:sp>
        <p:nvSpPr>
          <p:cNvPr id="23554" name="Rectangle 2"/>
          <p:cNvSpPr>
            <a:spLocks noGrp="1" noRot="1" noChangeAspect="1" noChangeArrowheads="1" noTextEdit="1"/>
          </p:cNvSpPr>
          <p:nvPr>
            <p:ph type="sldImg"/>
          </p:nvPr>
        </p:nvSpPr>
        <p:spPr bwMode="auto">
          <a:xfrm>
            <a:off x="409575" y="698500"/>
            <a:ext cx="6202363" cy="3489325"/>
          </a:xfr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dirty="0" smtClean="0">
                <a:ea typeface="ＭＳ Ｐゴシック" pitchFamily="84" charset="-128"/>
                <a:cs typeface="ＭＳ Ｐゴシック" pitchFamily="84" charset="-128"/>
              </a:rPr>
              <a:t>The earliest copyright laws pertained specifically to books and other written texts. This list of types</a:t>
            </a:r>
            <a:r>
              <a:rPr lang="en-US" baseline="0" dirty="0" smtClean="0">
                <a:ea typeface="ＭＳ Ｐゴシック" pitchFamily="84" charset="-128"/>
                <a:cs typeface="ＭＳ Ｐゴシック" pitchFamily="84" charset="-128"/>
              </a:rPr>
              <a:t> of materials covered by copyright</a:t>
            </a:r>
            <a:r>
              <a:rPr lang="en-US" dirty="0" smtClean="0">
                <a:ea typeface="ＭＳ Ｐゴシック" pitchFamily="84" charset="-128"/>
                <a:cs typeface="ＭＳ Ｐゴシック" pitchFamily="84" charset="-128"/>
              </a:rPr>
              <a:t> has evolved</a:t>
            </a:r>
            <a:r>
              <a:rPr lang="en-US" baseline="0" dirty="0" smtClean="0">
                <a:ea typeface="ＭＳ Ｐゴシック" pitchFamily="84" charset="-128"/>
                <a:cs typeface="ＭＳ Ｐゴシック" pitchFamily="84" charset="-128"/>
              </a:rPr>
              <a:t> over the years to include all these various forms of creative expression.</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6721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ceholder 2"/>
          <p:cNvSpPr>
            <a:spLocks noGrp="1" noRot="1" noChangeAspect="1"/>
          </p:cNvSpPr>
          <p:nvPr>
            <p:ph type="sldImg"/>
          </p:nvPr>
        </p:nvSpPr>
        <p:spPr bwMode="auto">
          <a:xfrm>
            <a:off x="409575" y="698500"/>
            <a:ext cx="6200775" cy="3489325"/>
          </a:xfrm>
          <a:noFill/>
          <a:ln>
            <a:solidFill>
              <a:srgbClr val="000000"/>
            </a:solidFill>
            <a:miter lim="800000"/>
            <a:headEnd/>
            <a:tailEnd/>
          </a:ln>
        </p:spPr>
      </p:sp>
      <p:sp>
        <p:nvSpPr>
          <p:cNvPr id="46083" name="Placeholder 3"/>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84" charset="-128"/>
                <a:cs typeface="ＭＳ Ｐゴシック" pitchFamily="84" charset="-128"/>
              </a:rPr>
              <a:t>It is the medium of expression that is protected by copyright, not the ideas contained within.  (Patent protection can protect such things for a limited time, and such</a:t>
            </a:r>
            <a:r>
              <a:rPr lang="en-US" baseline="0" dirty="0" smtClean="0">
                <a:ea typeface="ＭＳ Ｐゴシック" pitchFamily="84" charset="-128"/>
                <a:cs typeface="ＭＳ Ｐゴシック" pitchFamily="84" charset="-128"/>
              </a:rPr>
              <a:t> rights are granted less frequently and must be applied for.)</a:t>
            </a:r>
          </a:p>
          <a:p>
            <a:endParaRPr lang="en-US" baseline="0" dirty="0" smtClean="0">
              <a:ea typeface="ＭＳ Ｐゴシック" pitchFamily="84" charset="-128"/>
              <a:cs typeface="ＭＳ Ｐゴシック" pitchFamily="84" charset="-128"/>
            </a:endParaRPr>
          </a:p>
          <a:p>
            <a:r>
              <a:rPr lang="en-US" sz="1200" b="0" kern="1200" dirty="0" smtClean="0">
                <a:solidFill>
                  <a:schemeClr val="tx1"/>
                </a:solidFill>
                <a:latin typeface="+mn-lt"/>
                <a:ea typeface="ＭＳ Ｐゴシック" pitchFamily="-123" charset="-128"/>
                <a:cs typeface="ＭＳ Ｐゴシック" pitchFamily="-123" charset="-128"/>
              </a:rPr>
              <a:t>**For example, a list of facts, such as the information you’d find in a phone book, is not protected under copyright… nor is a choreographed dance—that is, unless it has been </a:t>
            </a:r>
            <a:r>
              <a:rPr lang="en-US" sz="1200" b="0" i="1" kern="1200" dirty="0" smtClean="0">
                <a:solidFill>
                  <a:schemeClr val="tx1"/>
                </a:solidFill>
                <a:latin typeface="+mn-lt"/>
                <a:ea typeface="ＭＳ Ｐゴシック" pitchFamily="-123" charset="-128"/>
                <a:cs typeface="ＭＳ Ｐゴシック" pitchFamily="-123" charset="-128"/>
              </a:rPr>
              <a:t>recorded or annotated</a:t>
            </a:r>
            <a:r>
              <a:rPr lang="en-US" sz="1200" b="0" kern="1200" dirty="0" smtClean="0">
                <a:solidFill>
                  <a:schemeClr val="tx1"/>
                </a:solidFill>
                <a:latin typeface="+mn-lt"/>
                <a:ea typeface="ＭＳ Ｐゴシック" pitchFamily="-123" charset="-128"/>
                <a:cs typeface="ＭＳ Ｐゴシック" pitchFamily="-123" charset="-128"/>
              </a:rPr>
              <a:t> in some fashion, either filmed or described in some way.  Even then, the copyright protection applies to that recording or annotation.</a:t>
            </a:r>
            <a:endParaRPr lang="en-US" b="0"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5017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AF9F822-4CFC-4489-84BB-7F0810D1C857}" type="slidenum">
              <a:rPr lang="en-US"/>
              <a:pPr/>
              <a:t>10</a:t>
            </a:fld>
            <a:endParaRPr lang="en-US" dirty="0"/>
          </a:p>
        </p:txBody>
      </p:sp>
      <p:sp>
        <p:nvSpPr>
          <p:cNvPr id="33795" name="Rectangle 2"/>
          <p:cNvSpPr>
            <a:spLocks noGrp="1" noRot="1" noChangeAspect="1" noChangeArrowheads="1" noTextEdit="1"/>
          </p:cNvSpPr>
          <p:nvPr>
            <p:ph type="sldImg"/>
          </p:nvPr>
        </p:nvSpPr>
        <p:spPr>
          <a:xfrm>
            <a:off x="409575" y="696913"/>
            <a:ext cx="6205538" cy="3490912"/>
          </a:xfrm>
          <a:ln/>
        </p:spPr>
      </p:sp>
      <p:sp>
        <p:nvSpPr>
          <p:cNvPr id="33796" name="Rectangle 3"/>
          <p:cNvSpPr>
            <a:spLocks noGrp="1" noChangeArrowheads="1"/>
          </p:cNvSpPr>
          <p:nvPr>
            <p:ph type="body" idx="1"/>
          </p:nvPr>
        </p:nvSpPr>
        <p:spPr>
          <a:noFill/>
          <a:ln/>
        </p:spPr>
        <p:txBody>
          <a:bodyPr/>
          <a:lstStyle/>
          <a:p>
            <a:pPr eaLnBrk="1" hangingPunct="1">
              <a:buClr>
                <a:schemeClr val="hlink"/>
              </a:buClr>
              <a:buFont typeface="Wingdings" pitchFamily="2" charset="2"/>
              <a:buNone/>
            </a:pPr>
            <a:r>
              <a:rPr lang="en-US" sz="1400" dirty="0" smtClean="0">
                <a:latin typeface="Courier New" pitchFamily="49" charset="0"/>
              </a:rPr>
              <a:t>The term "copyright" actually refers to a bundle of rights that allow the originator of the work to retain</a:t>
            </a:r>
            <a:r>
              <a:rPr lang="en-US" sz="1400" baseline="0" dirty="0" smtClean="0">
                <a:latin typeface="Courier New" pitchFamily="49" charset="0"/>
              </a:rPr>
              <a:t> control over certain uses of the work.</a:t>
            </a:r>
          </a:p>
          <a:p>
            <a:pPr eaLnBrk="1" hangingPunct="1">
              <a:buClr>
                <a:schemeClr val="hlink"/>
              </a:buClr>
              <a:buFont typeface="Wingdings" pitchFamily="2" charset="2"/>
              <a:buNone/>
            </a:pPr>
            <a:endParaRPr lang="en-US" sz="1400" b="0" baseline="0" dirty="0" smtClean="0">
              <a:latin typeface="Courier New" pitchFamily="49" charset="0"/>
            </a:endParaRPr>
          </a:p>
          <a:p>
            <a:pPr marL="0" marR="0" indent="0" algn="l" defTabSz="914400" rtl="0" eaLnBrk="1" fontAlgn="base" latinLnBrk="0" hangingPunct="1">
              <a:lnSpc>
                <a:spcPct val="100000"/>
              </a:lnSpc>
              <a:spcBef>
                <a:spcPct val="30000"/>
              </a:spcBef>
              <a:spcAft>
                <a:spcPct val="0"/>
              </a:spcAft>
              <a:buClr>
                <a:schemeClr val="hlink"/>
              </a:buClr>
              <a:buSzTx/>
              <a:buFont typeface="Wingdings" pitchFamily="2" charset="2"/>
              <a:buNone/>
              <a:tabLst/>
              <a:defRPr/>
            </a:pPr>
            <a:r>
              <a:rPr lang="en-US" sz="1200" b="0" kern="1200" dirty="0" smtClean="0">
                <a:solidFill>
                  <a:schemeClr val="tx1"/>
                </a:solidFill>
                <a:latin typeface="+mn-lt"/>
                <a:ea typeface="ＭＳ Ｐゴシック" pitchFamily="-123" charset="-128"/>
                <a:cs typeface="ＭＳ Ｐゴシック" pitchFamily="-123" charset="-128"/>
              </a:rPr>
              <a:t>**NOTE that this “bundle of rights” can be transferred or licensed to others in whole or in part. Your copyrights can be left to your heirs for the remainder of the copyright term. As an author, your publisher will more than likely ask for a transfer of part or all of your copyrights. It is up to you to negotiate to keep those rights which are important to you… </a:t>
            </a:r>
          </a:p>
          <a:p>
            <a:pPr eaLnBrk="1" hangingPunct="1">
              <a:buClr>
                <a:schemeClr val="hlink"/>
              </a:buClr>
              <a:buFont typeface="Wingdings" pitchFamily="2" charset="2"/>
              <a:buNone/>
            </a:pPr>
            <a:endParaRPr lang="en-US" sz="1400" dirty="0" smtClean="0">
              <a:latin typeface="Courier New" pitchFamily="49" charset="0"/>
            </a:endParaRPr>
          </a:p>
          <a:p>
            <a:pPr eaLnBrk="1" hangingPunct="1"/>
            <a:endParaRPr lang="en-US" sz="1400" dirty="0" smtClean="0"/>
          </a:p>
        </p:txBody>
      </p:sp>
    </p:spTree>
    <p:extLst>
      <p:ext uri="{BB962C8B-B14F-4D97-AF65-F5344CB8AC3E}">
        <p14:creationId xmlns:p14="http://schemas.microsoft.com/office/powerpoint/2010/main" val="55807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4015472"/>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200150"/>
            <a:ext cx="7772400" cy="1335081"/>
          </a:xfrm>
        </p:spPr>
        <p:txBody>
          <a:bodyPr anchor="b">
            <a:normAutofit/>
          </a:bodyPr>
          <a:lstStyle>
            <a:lvl1pPr>
              <a:defRPr sz="4400">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4/23/19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4/23/19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4/23/19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grpSp>
        <p:nvGrpSpPr>
          <p:cNvPr id="15" name="Group 14"/>
          <p:cNvGrpSpPr>
            <a:grpSpLocks noChangeAspect="1"/>
          </p:cNvGrpSpPr>
          <p:nvPr/>
        </p:nvGrpSpPr>
        <p:grpSpPr bwMode="hidden">
          <a:xfrm>
            <a:off x="211665"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085850"/>
            <a:ext cx="2057400" cy="3365500"/>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85850"/>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2337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3503"/>
            <a:ext cx="8229600" cy="85855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23604"/>
            <a:ext cx="8229600" cy="31927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567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4/23/19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171450"/>
            <a:ext cx="8695944"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3152694"/>
            <a:ext cx="2876429"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3056467"/>
            <a:ext cx="5544515"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1847670"/>
            <a:ext cx="7772400" cy="1143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078086"/>
            <a:ext cx="6417734" cy="704851"/>
          </a:xfrm>
        </p:spPr>
        <p:txBody>
          <a:bodyPr anchor="b">
            <a:normAutofit/>
          </a:bodyPr>
          <a:lstStyle>
            <a:lvl1pPr marL="0" indent="0" algn="ctr">
              <a:buNone/>
              <a:defRPr sz="2000">
                <a:solidFill>
                  <a:srgbClr val="00009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4/23/19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4/23/19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9" name="Content Placeholder 8"/>
          <p:cNvSpPr>
            <a:spLocks noGrp="1"/>
          </p:cNvSpPr>
          <p:nvPr>
            <p:ph sz="quarter" idx="13"/>
          </p:nvPr>
        </p:nvSpPr>
        <p:spPr>
          <a:xfrm>
            <a:off x="676655"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009394"/>
            <a:ext cx="3822192" cy="2585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3"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4/23/19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4/23/19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r>
              <a:rPr lang="en-US" smtClean="0"/>
              <a:t>4/23/19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4/23/19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000090"/>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00009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4/23/19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4"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4687623"/>
            <a:ext cx="3786690" cy="273844"/>
          </a:xfrm>
          <a:prstGeom prst="rect">
            <a:avLst/>
          </a:prstGeom>
        </p:spPr>
        <p:txBody>
          <a:bodyPr vert="horz" lIns="91440" tIns="45720" rIns="91440" bIns="45720" rtlCol="0" anchor="ctr"/>
          <a:lstStyle>
            <a:lvl1pPr algn="r">
              <a:defRPr sz="1000">
                <a:solidFill>
                  <a:schemeClr val="tx2"/>
                </a:solidFill>
              </a:defRPr>
            </a:lvl1pPr>
          </a:lstStyle>
          <a:p>
            <a:r>
              <a:rPr lang="en-US" smtClean="0"/>
              <a:t>4/23/19</a:t>
            </a:r>
            <a:endParaRPr lang="en-US"/>
          </a:p>
        </p:txBody>
      </p:sp>
      <p:sp>
        <p:nvSpPr>
          <p:cNvPr id="5" name="Footer Placeholder 4"/>
          <p:cNvSpPr>
            <a:spLocks noGrp="1"/>
          </p:cNvSpPr>
          <p:nvPr>
            <p:ph type="ftr" sz="quarter" idx="3"/>
          </p:nvPr>
        </p:nvSpPr>
        <p:spPr>
          <a:xfrm>
            <a:off x="193639" y="4687623"/>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7F5CE407-6216-4202-80E4-A30DC2F709B2}" type="slidenum">
              <a:rPr lang="en-US" smtClean="0"/>
              <a:t>‹#›</a:t>
            </a:fld>
            <a:endParaRPr lang="en-US"/>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ctr" defTabSz="914400" rtl="0" eaLnBrk="1" latinLnBrk="0" hangingPunct="1">
        <a:spcBef>
          <a:spcPct val="0"/>
        </a:spcBef>
        <a:buNone/>
        <a:defRPr sz="4400" kern="1200">
          <a:solidFill>
            <a:srgbClr val="00009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FSCI-2019-ppt-design.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86"/>
            <a:ext cx="9144000" cy="5142214"/>
          </a:xfrm>
          <a:prstGeom prst="rect">
            <a:avLst/>
          </a:prstGeom>
        </p:spPr>
      </p:pic>
      <p:sp>
        <p:nvSpPr>
          <p:cNvPr id="2" name="Title Placeholder 1"/>
          <p:cNvSpPr>
            <a:spLocks noGrp="1"/>
          </p:cNvSpPr>
          <p:nvPr>
            <p:ph type="title"/>
          </p:nvPr>
        </p:nvSpPr>
        <p:spPr>
          <a:xfrm>
            <a:off x="457200" y="49519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91898"/>
            <a:ext cx="8229600" cy="32027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160990" y="554483"/>
            <a:ext cx="184666" cy="369332"/>
          </a:xfrm>
          <a:prstGeom prst="rect">
            <a:avLst/>
          </a:prstGeom>
          <a:noFill/>
        </p:spPr>
        <p:txBody>
          <a:bodyPr wrap="none" rtlCol="0">
            <a:spAutoFit/>
          </a:bodyPr>
          <a:lstStyle/>
          <a:p>
            <a:pPr defTabSz="457200" fontAlgn="auto">
              <a:spcBef>
                <a:spcPts val="0"/>
              </a:spcBef>
              <a:spcAft>
                <a:spcPts val="0"/>
              </a:spcAft>
            </a:pPr>
            <a:endParaRPr lang="en-US" sz="1800" dirty="0">
              <a:solidFill>
                <a:prstClr val="black"/>
              </a:solidFill>
              <a:latin typeface="Calibri"/>
              <a:ea typeface="+mn-ea"/>
              <a:cs typeface="+mn-cs"/>
            </a:endParaRPr>
          </a:p>
        </p:txBody>
      </p:sp>
    </p:spTree>
    <p:extLst>
      <p:ext uri="{BB962C8B-B14F-4D97-AF65-F5344CB8AC3E}">
        <p14:creationId xmlns:p14="http://schemas.microsoft.com/office/powerpoint/2010/main" val="1659257577"/>
      </p:ext>
    </p:extLst>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lumMod val="65000"/>
              <a:lumOff val="35000"/>
            </a:schemeClr>
          </a:solidFill>
          <a:latin typeface="Optima"/>
          <a:ea typeface="+mj-ea"/>
          <a:cs typeface="Optima"/>
        </a:defRPr>
      </a:lvl1pPr>
    </p:titleStyle>
    <p:bodyStyle>
      <a:lvl1pPr marL="342900" indent="-342900" algn="l" defTabSz="457200" rtl="0" eaLnBrk="1" latinLnBrk="0" hangingPunct="1">
        <a:spcBef>
          <a:spcPct val="20000"/>
        </a:spcBef>
        <a:buFont typeface="Arial"/>
        <a:buChar char="•"/>
        <a:defRPr sz="3200" kern="1200">
          <a:solidFill>
            <a:srgbClr val="113D57"/>
          </a:solidFill>
          <a:latin typeface="Optima"/>
          <a:ea typeface="+mn-ea"/>
          <a:cs typeface="Optima"/>
        </a:defRPr>
      </a:lvl1pPr>
      <a:lvl2pPr marL="742950" indent="-285750" algn="l" defTabSz="457200" rtl="0" eaLnBrk="1" latinLnBrk="0" hangingPunct="1">
        <a:spcBef>
          <a:spcPct val="20000"/>
        </a:spcBef>
        <a:buFont typeface="Arial"/>
        <a:buChar char="–"/>
        <a:defRPr sz="2800" kern="1200">
          <a:solidFill>
            <a:srgbClr val="113D57"/>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rgbClr val="113D57"/>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rgbClr val="113D57"/>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rgbClr val="113D57"/>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loc.gov/teachers/copyrightmystery/text/fil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librarycopyright.net/resources/geni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lickr.com/photos/marcobellucci/353451645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0" y="328387"/>
            <a:ext cx="9144000" cy="1543050"/>
          </a:xfrm>
        </p:spPr>
        <p:txBody>
          <a:bodyPr>
            <a:normAutofit/>
          </a:bodyPr>
          <a:lstStyle/>
          <a:p>
            <a:pPr algn="ctr" eaLnBrk="1" hangingPunct="1"/>
            <a:r>
              <a:rPr lang="en-US" b="1" dirty="0" smtClean="0">
                <a:latin typeface="Times New Roman" pitchFamily="84" charset="0"/>
                <a:ea typeface="ＭＳ Ｐゴシック" pitchFamily="84" charset="-128"/>
                <a:cs typeface="ＭＳ Ｐゴシック" pitchFamily="84" charset="-128"/>
              </a:rPr>
              <a:t>Copyright Basics</a:t>
            </a:r>
            <a:r>
              <a:rPr lang="en-US" b="1" dirty="0">
                <a:latin typeface="Times New Roman" pitchFamily="84" charset="0"/>
                <a:ea typeface="ＭＳ Ｐゴシック" pitchFamily="84" charset="-128"/>
                <a:cs typeface="ＭＳ Ｐゴシック" pitchFamily="84" charset="-128"/>
              </a:rPr>
              <a:t> </a:t>
            </a:r>
            <a:r>
              <a:rPr lang="en-US" b="1" dirty="0" smtClean="0">
                <a:latin typeface="Times New Roman" pitchFamily="84" charset="0"/>
                <a:ea typeface="ＭＳ Ｐゴシック" pitchFamily="84" charset="-128"/>
                <a:cs typeface="ＭＳ Ｐゴシック" pitchFamily="84" charset="-128"/>
              </a:rPr>
              <a:t>and</a:t>
            </a:r>
            <a:br>
              <a:rPr lang="en-US" b="1" dirty="0" smtClean="0">
                <a:latin typeface="Times New Roman" pitchFamily="84" charset="0"/>
                <a:ea typeface="ＭＳ Ｐゴシック" pitchFamily="84" charset="-128"/>
                <a:cs typeface="ＭＳ Ｐゴシック" pitchFamily="84" charset="-128"/>
              </a:rPr>
            </a:br>
            <a:r>
              <a:rPr lang="en-US" b="1" dirty="0" smtClean="0">
                <a:latin typeface="Times New Roman" pitchFamily="84" charset="0"/>
                <a:ea typeface="ＭＳ Ｐゴシック" pitchFamily="84" charset="-128"/>
                <a:cs typeface="ＭＳ Ｐゴシック" pitchFamily="84" charset="-128"/>
              </a:rPr>
              <a:t>The Public Domain</a:t>
            </a:r>
            <a:endParaRPr lang="en-US" sz="3600" b="1" dirty="0" smtClean="0">
              <a:latin typeface="Times New Roman" pitchFamily="84" charset="0"/>
              <a:ea typeface="ＭＳ Ｐゴシック" pitchFamily="84" charset="-128"/>
              <a:cs typeface="ＭＳ Ｐゴシック" pitchFamily="84" charset="-128"/>
            </a:endParaRPr>
          </a:p>
        </p:txBody>
      </p:sp>
      <p:sp>
        <p:nvSpPr>
          <p:cNvPr id="15362" name="Subtitle 3"/>
          <p:cNvSpPr>
            <a:spLocks noGrp="1"/>
          </p:cNvSpPr>
          <p:nvPr>
            <p:ph type="subTitle" idx="1"/>
          </p:nvPr>
        </p:nvSpPr>
        <p:spPr>
          <a:xfrm>
            <a:off x="228600" y="1885950"/>
            <a:ext cx="8686800" cy="1189856"/>
          </a:xfrm>
        </p:spPr>
        <p:txBody>
          <a:bodyPr>
            <a:normAutofit/>
          </a:bodyPr>
          <a:lstStyle/>
          <a:p>
            <a:pPr algn="ctr"/>
            <a:r>
              <a:rPr lang="en-US" b="1" dirty="0" smtClean="0">
                <a:latin typeface="Times New Roman" pitchFamily="84" charset="0"/>
                <a:ea typeface="ＭＳ Ｐゴシック" pitchFamily="84" charset="-128"/>
                <a:cs typeface="ＭＳ Ｐゴシック" pitchFamily="84" charset="-128"/>
              </a:rPr>
              <a:t>Martin </a:t>
            </a:r>
            <a:r>
              <a:rPr lang="en-US" b="1" dirty="0" smtClean="0">
                <a:latin typeface="Times New Roman" pitchFamily="84" charset="0"/>
                <a:ea typeface="ＭＳ Ｐゴシック" pitchFamily="84" charset="-128"/>
                <a:cs typeface="ＭＳ Ｐゴシック" pitchFamily="84" charset="-128"/>
              </a:rPr>
              <a:t>J. Brennan</a:t>
            </a:r>
          </a:p>
          <a:p>
            <a:pPr algn="ctr"/>
            <a:r>
              <a:rPr lang="en-US" dirty="0" smtClean="0">
                <a:latin typeface="Times New Roman" pitchFamily="84" charset="0"/>
                <a:ea typeface="ＭＳ Ｐゴシック" pitchFamily="84" charset="-128"/>
                <a:cs typeface="ＭＳ Ｐゴシック" pitchFamily="84" charset="-128"/>
              </a:rPr>
              <a:t>UCLA Scholarly Communication </a:t>
            </a:r>
          </a:p>
          <a:p>
            <a:pPr algn="ctr"/>
            <a:r>
              <a:rPr lang="en-US" dirty="0" smtClean="0">
                <a:latin typeface="Times New Roman" pitchFamily="84" charset="0"/>
                <a:ea typeface="ＭＳ Ｐゴシック" pitchFamily="84" charset="-128"/>
                <a:cs typeface="ＭＳ Ｐゴシック" pitchFamily="84" charset="-128"/>
              </a:rPr>
              <a:t>Education Librarian</a:t>
            </a:r>
          </a:p>
          <a:p>
            <a:endParaRPr lang="en-US" dirty="0" smtClean="0">
              <a:latin typeface="Times New Roman" pitchFamily="84" charset="0"/>
              <a:ea typeface="ＭＳ Ｐゴシック" pitchFamily="84" charset="-128"/>
              <a:cs typeface="ＭＳ Ｐゴシック" pitchFamily="84" charset="-128"/>
            </a:endParaRPr>
          </a:p>
        </p:txBody>
      </p:sp>
      <p:sp>
        <p:nvSpPr>
          <p:cNvPr id="15363" name="TextBox 5"/>
          <p:cNvSpPr txBox="1">
            <a:spLocks noChangeArrowheads="1"/>
          </p:cNvSpPr>
          <p:nvPr/>
        </p:nvSpPr>
        <p:spPr bwMode="auto">
          <a:xfrm>
            <a:off x="899592" y="4227934"/>
            <a:ext cx="7467600" cy="646331"/>
          </a:xfrm>
          <a:prstGeom prst="rect">
            <a:avLst/>
          </a:prstGeom>
          <a:noFill/>
          <a:ln w="9525">
            <a:noFill/>
            <a:miter lim="800000"/>
            <a:headEnd/>
            <a:tailEnd/>
          </a:ln>
        </p:spPr>
        <p:txBody>
          <a:bodyPr>
            <a:prstTxWarp prst="textNoShape">
              <a:avLst/>
            </a:prstTxWarp>
            <a:spAutoFit/>
          </a:bodyPr>
          <a:lstStyle/>
          <a:p>
            <a:pPr algn="ctr"/>
            <a:r>
              <a:rPr lang="en-US" sz="1800" dirty="0">
                <a:solidFill>
                  <a:srgbClr val="000090"/>
                </a:solidFill>
              </a:rPr>
              <a:t>The following slides are based on the work of the </a:t>
            </a:r>
          </a:p>
          <a:p>
            <a:pPr algn="ctr"/>
            <a:r>
              <a:rPr lang="en-US" sz="1800" dirty="0">
                <a:solidFill>
                  <a:srgbClr val="000090"/>
                </a:solidFill>
              </a:rPr>
              <a:t>UCLA Library Scholarly Communications Steering Committee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3291830"/>
            <a:ext cx="1814091" cy="6347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214282" y="1491630"/>
            <a:ext cx="8929718" cy="3268289"/>
          </a:xfrm>
        </p:spPr>
        <p:txBody>
          <a:bodyPr>
            <a:normAutofit fontScale="92500" lnSpcReduction="10000"/>
          </a:bodyPr>
          <a:lstStyle/>
          <a:p>
            <a:pPr algn="ctr" eaLnBrk="1" hangingPunct="1">
              <a:lnSpc>
                <a:spcPct val="90000"/>
              </a:lnSpc>
              <a:buClr>
                <a:schemeClr val="hlink"/>
              </a:buClr>
              <a:buNone/>
            </a:pPr>
            <a:r>
              <a:rPr lang="en-US" sz="2800" dirty="0" smtClean="0"/>
              <a:t>The copyright holder retains authority to:</a:t>
            </a:r>
          </a:p>
          <a:p>
            <a:pPr eaLnBrk="1" hangingPunct="1">
              <a:lnSpc>
                <a:spcPct val="90000"/>
              </a:lnSpc>
              <a:buClr>
                <a:schemeClr val="hlink"/>
              </a:buClr>
              <a:buFont typeface="Wingdings" pitchFamily="2" charset="2"/>
              <a:buChar char="§"/>
            </a:pPr>
            <a:r>
              <a:rPr lang="en-US" sz="2800" dirty="0" smtClean="0"/>
              <a:t>Make copies of the work </a:t>
            </a:r>
          </a:p>
          <a:p>
            <a:pPr eaLnBrk="1" hangingPunct="1">
              <a:lnSpc>
                <a:spcPct val="90000"/>
              </a:lnSpc>
              <a:buClr>
                <a:schemeClr val="hlink"/>
              </a:buClr>
              <a:buFont typeface="Wingdings" pitchFamily="2" charset="2"/>
              <a:buChar char="§"/>
            </a:pPr>
            <a:r>
              <a:rPr lang="en-US" sz="2800" dirty="0" smtClean="0"/>
              <a:t>Make derivative works based on the original work </a:t>
            </a:r>
          </a:p>
          <a:p>
            <a:pPr eaLnBrk="1" hangingPunct="1">
              <a:lnSpc>
                <a:spcPct val="90000"/>
              </a:lnSpc>
              <a:buClr>
                <a:schemeClr val="hlink"/>
              </a:buClr>
              <a:buFont typeface="Wingdings" pitchFamily="2" charset="2"/>
              <a:buChar char="§"/>
            </a:pPr>
            <a:r>
              <a:rPr lang="en-US" sz="2800" dirty="0" smtClean="0"/>
              <a:t>Distribute the work </a:t>
            </a:r>
          </a:p>
          <a:p>
            <a:pPr eaLnBrk="1" hangingPunct="1">
              <a:lnSpc>
                <a:spcPct val="90000"/>
              </a:lnSpc>
              <a:buClr>
                <a:schemeClr val="hlink"/>
              </a:buClr>
              <a:buFont typeface="Wingdings" pitchFamily="2" charset="2"/>
              <a:buChar char="§"/>
            </a:pPr>
            <a:r>
              <a:rPr lang="en-US" sz="2800" dirty="0" smtClean="0"/>
              <a:t>Perform the work publicly </a:t>
            </a:r>
          </a:p>
          <a:p>
            <a:pPr eaLnBrk="1" hangingPunct="1">
              <a:lnSpc>
                <a:spcPct val="90000"/>
              </a:lnSpc>
              <a:buClr>
                <a:schemeClr val="hlink"/>
              </a:buClr>
              <a:buFont typeface="Wingdings" pitchFamily="2" charset="2"/>
              <a:buChar char="§"/>
            </a:pPr>
            <a:r>
              <a:rPr lang="en-US" sz="2800" dirty="0" smtClean="0"/>
              <a:t>Display the work in a commercial setting</a:t>
            </a:r>
          </a:p>
          <a:p>
            <a:pPr eaLnBrk="1" hangingPunct="1">
              <a:lnSpc>
                <a:spcPct val="90000"/>
              </a:lnSpc>
              <a:buClr>
                <a:schemeClr val="hlink"/>
              </a:buClr>
              <a:buFont typeface="Wingdings" pitchFamily="2" charset="2"/>
              <a:buChar char="§"/>
            </a:pPr>
            <a:endParaRPr lang="en-US" sz="1000" dirty="0" smtClean="0"/>
          </a:p>
          <a:p>
            <a:pPr algn="ctr" eaLnBrk="1" hangingPunct="1">
              <a:lnSpc>
                <a:spcPct val="90000"/>
              </a:lnSpc>
              <a:buClr>
                <a:schemeClr val="hlink"/>
              </a:buClr>
              <a:buNone/>
            </a:pPr>
            <a:r>
              <a:rPr lang="en-US" sz="2800" dirty="0" smtClean="0"/>
              <a:t>The copyright owner may license some or all of these rights to others.</a:t>
            </a:r>
          </a:p>
        </p:txBody>
      </p:sp>
      <p:sp>
        <p:nvSpPr>
          <p:cNvPr id="10243" name="Rectangle 2"/>
          <p:cNvSpPr>
            <a:spLocks noGrp="1" noChangeArrowheads="1"/>
          </p:cNvSpPr>
          <p:nvPr>
            <p:ph type="title"/>
          </p:nvPr>
        </p:nvSpPr>
        <p:spPr>
          <a:xfrm>
            <a:off x="0" y="267494"/>
            <a:ext cx="9144000" cy="857256"/>
          </a:xfrm>
        </p:spPr>
        <p:txBody>
          <a:bodyPr>
            <a:noAutofit/>
          </a:bodyPr>
          <a:lstStyle/>
          <a:p>
            <a:pPr algn="ctr" eaLnBrk="1" hangingPunct="1"/>
            <a:r>
              <a:rPr lang="en-US" sz="3600" dirty="0" smtClean="0"/>
              <a:t>Exclusive Rights of the Copyright Holder</a:t>
            </a:r>
            <a:br>
              <a:rPr lang="en-US" sz="3600" dirty="0" smtClean="0"/>
            </a:br>
            <a:r>
              <a:rPr lang="en-US" sz="3600" dirty="0" smtClean="0"/>
              <a:t>(aka the “</a:t>
            </a:r>
            <a:r>
              <a:rPr lang="en-US" sz="3600" b="1" dirty="0" smtClean="0"/>
              <a:t>Bundle of Rights</a:t>
            </a:r>
            <a:r>
              <a:rPr lang="en-US" sz="3600" dirty="0" smtClean="0"/>
              <a:t>”)</a:t>
            </a: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395536" y="339502"/>
            <a:ext cx="8229600" cy="857250"/>
          </a:xfrm>
        </p:spPr>
        <p:txBody>
          <a:bodyPr/>
          <a:lstStyle/>
          <a:p>
            <a:r>
              <a:rPr lang="en-US" sz="4400" b="1" dirty="0">
                <a:latin typeface="Times New Roman" pitchFamily="84" charset="0"/>
                <a:ea typeface="ＭＳ Ｐゴシック" pitchFamily="84" charset="-128"/>
                <a:cs typeface="ＭＳ Ｐゴシック" pitchFamily="84" charset="-128"/>
              </a:rPr>
              <a:t>Works in the Public Domain</a:t>
            </a:r>
            <a:endParaRPr lang="en-US" dirty="0">
              <a:latin typeface="Times New Roman" pitchFamily="84" charset="0"/>
              <a:ea typeface="ＭＳ Ｐゴシック" pitchFamily="84" charset="-128"/>
              <a:cs typeface="ＭＳ Ｐゴシック" pitchFamily="84" charset="-128"/>
            </a:endParaRPr>
          </a:p>
        </p:txBody>
      </p:sp>
      <p:sp>
        <p:nvSpPr>
          <p:cNvPr id="27650" name="Rectangle 3"/>
          <p:cNvSpPr>
            <a:spLocks noGrp="1" noChangeArrowheads="1"/>
          </p:cNvSpPr>
          <p:nvPr>
            <p:ph type="body" idx="4294967295"/>
          </p:nvPr>
        </p:nvSpPr>
        <p:spPr>
          <a:xfrm>
            <a:off x="251520" y="1275606"/>
            <a:ext cx="8496944" cy="3600400"/>
          </a:xfrm>
        </p:spPr>
        <p:txBody>
          <a:bodyPr>
            <a:normAutofit lnSpcReduction="10000"/>
          </a:bodyPr>
          <a:lstStyle/>
          <a:p>
            <a:pPr>
              <a:lnSpc>
                <a:spcPct val="90000"/>
              </a:lnSpc>
              <a:buFontTx/>
              <a:buNone/>
            </a:pPr>
            <a:r>
              <a:rPr lang="en-US" sz="3200" dirty="0">
                <a:latin typeface="Times New Roman" pitchFamily="84" charset="0"/>
                <a:ea typeface="ＭＳ Ｐゴシック" pitchFamily="84" charset="-128"/>
                <a:cs typeface="ＭＳ Ｐゴシック" pitchFamily="84" charset="-128"/>
              </a:rPr>
              <a:t>    “A public domain work is a creative work that is not protected by copyright and which may be freely used by everyone.  The reasons that the work is not protected include: (1) the term of copyright for the work has expired; (2) the author failed to satisfy statutory formalities to perfect the copyright or (3) the work is a work of the U.S. Government” </a:t>
            </a:r>
          </a:p>
          <a:p>
            <a:pPr algn="r">
              <a:lnSpc>
                <a:spcPct val="90000"/>
              </a:lnSpc>
              <a:buFontTx/>
              <a:buNone/>
            </a:pPr>
            <a:r>
              <a:rPr lang="en-US" dirty="0">
                <a:latin typeface="Times New Roman" pitchFamily="84" charset="0"/>
                <a:ea typeface="ＭＳ Ｐゴシック" pitchFamily="84" charset="-128"/>
                <a:cs typeface="ＭＳ Ｐゴシック" pitchFamily="84" charset="-128"/>
              </a:rPr>
              <a:t>– </a:t>
            </a:r>
            <a:r>
              <a:rPr lang="en-US" dirty="0" smtClean="0">
                <a:latin typeface="Times New Roman" pitchFamily="84" charset="0"/>
                <a:ea typeface="ＭＳ Ｐゴシック" pitchFamily="84" charset="-128"/>
                <a:cs typeface="ＭＳ Ｐゴシック" pitchFamily="84" charset="-128"/>
              </a:rPr>
              <a:t>Laura </a:t>
            </a:r>
            <a:r>
              <a:rPr lang="en-US" dirty="0">
                <a:latin typeface="Times New Roman" pitchFamily="84" charset="0"/>
                <a:ea typeface="ＭＳ Ｐゴシック" pitchFamily="84" charset="-128"/>
                <a:cs typeface="ＭＳ Ｐゴシック" pitchFamily="84" charset="-128"/>
              </a:rPr>
              <a:t>Gasaway</a:t>
            </a:r>
            <a:endParaRPr lang="en-US" sz="3200" dirty="0">
              <a:latin typeface="Times New Roman"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323528" y="267494"/>
            <a:ext cx="8229600" cy="576064"/>
          </a:xfrm>
        </p:spPr>
        <p:txBody>
          <a:bodyPr>
            <a:normAutofit fontScale="90000"/>
          </a:bodyPr>
          <a:lstStyle/>
          <a:p>
            <a:r>
              <a:rPr lang="en-US" dirty="0">
                <a:latin typeface="Times New Roman" pitchFamily="84" charset="0"/>
                <a:ea typeface="ＭＳ Ｐゴシック" pitchFamily="84" charset="-128"/>
                <a:cs typeface="ＭＳ Ｐゴシック" pitchFamily="84" charset="-128"/>
              </a:rPr>
              <a:t>The trouble is…</a:t>
            </a:r>
          </a:p>
        </p:txBody>
      </p:sp>
      <p:sp>
        <p:nvSpPr>
          <p:cNvPr id="33794" name="Rectangle 3"/>
          <p:cNvSpPr>
            <a:spLocks noGrp="1" noChangeArrowheads="1"/>
          </p:cNvSpPr>
          <p:nvPr>
            <p:ph type="body" idx="4294967295"/>
          </p:nvPr>
        </p:nvSpPr>
        <p:spPr>
          <a:xfrm>
            <a:off x="683568" y="1131590"/>
            <a:ext cx="8208912" cy="3600400"/>
          </a:xfrm>
        </p:spPr>
        <p:txBody>
          <a:bodyPr>
            <a:normAutofit fontScale="92500" lnSpcReduction="10000"/>
          </a:bodyPr>
          <a:lstStyle/>
          <a:p>
            <a:r>
              <a:rPr lang="en-US" sz="3200" dirty="0">
                <a:latin typeface="Times New Roman" pitchFamily="84" charset="0"/>
                <a:ea typeface="ＭＳ Ｐゴシック" pitchFamily="84" charset="-128"/>
                <a:cs typeface="ＭＳ Ｐゴシック" pitchFamily="84" charset="-128"/>
              </a:rPr>
              <a:t>When do works fall into the public domain?</a:t>
            </a:r>
          </a:p>
          <a:p>
            <a:pPr lvl="1"/>
            <a:r>
              <a:rPr lang="en-US" sz="3200" dirty="0">
                <a:latin typeface="Times New Roman" pitchFamily="84" charset="0"/>
                <a:ea typeface="ＭＳ Ｐゴシック" pitchFamily="84" charset="-128"/>
              </a:rPr>
              <a:t>Works published in the U.S. before </a:t>
            </a:r>
            <a:r>
              <a:rPr lang="en-US" sz="3200" dirty="0" smtClean="0">
                <a:latin typeface="Times New Roman" pitchFamily="84" charset="0"/>
                <a:ea typeface="ＭＳ Ｐゴシック" pitchFamily="84" charset="-128"/>
              </a:rPr>
              <a:t>1924</a:t>
            </a:r>
            <a:endParaRPr lang="en-US" sz="3200" dirty="0">
              <a:latin typeface="Times New Roman" pitchFamily="84" charset="0"/>
              <a:ea typeface="ＭＳ Ｐゴシック" pitchFamily="84" charset="-128"/>
            </a:endParaRPr>
          </a:p>
          <a:p>
            <a:pPr lvl="1"/>
            <a:r>
              <a:rPr lang="en-US" sz="3200" dirty="0">
                <a:latin typeface="Times New Roman" pitchFamily="84" charset="0"/>
                <a:ea typeface="ＭＳ Ｐゴシック" pitchFamily="84" charset="-128"/>
              </a:rPr>
              <a:t>Works published by the U.S. Federal Government</a:t>
            </a:r>
          </a:p>
          <a:p>
            <a:pPr lvl="1"/>
            <a:r>
              <a:rPr lang="en-US" sz="3200" dirty="0">
                <a:latin typeface="Times New Roman" pitchFamily="84" charset="0"/>
                <a:ea typeface="ＭＳ Ｐゴシック" pitchFamily="84" charset="-128"/>
              </a:rPr>
              <a:t>Between </a:t>
            </a:r>
            <a:r>
              <a:rPr lang="en-US" sz="3200" dirty="0" smtClean="0">
                <a:latin typeface="Times New Roman" pitchFamily="84" charset="0"/>
                <a:ea typeface="ＭＳ Ｐゴシック" pitchFamily="84" charset="-128"/>
              </a:rPr>
              <a:t>1924-</a:t>
            </a:r>
            <a:r>
              <a:rPr lang="en-US" sz="3200" dirty="0">
                <a:latin typeface="Times New Roman" pitchFamily="84" charset="0"/>
                <a:ea typeface="ＭＳ Ｐゴシック" pitchFamily="84" charset="-128"/>
              </a:rPr>
              <a:t>1963: Maybe…</a:t>
            </a:r>
          </a:p>
          <a:p>
            <a:pPr lvl="1"/>
            <a:r>
              <a:rPr lang="en-US" sz="3200" dirty="0">
                <a:latin typeface="Times New Roman" pitchFamily="84" charset="0"/>
                <a:ea typeface="ＭＳ Ｐゴシック" pitchFamily="84" charset="-128"/>
              </a:rPr>
              <a:t>Unpublished works: Maybe…</a:t>
            </a:r>
          </a:p>
          <a:p>
            <a:r>
              <a:rPr lang="en-US" sz="3200" dirty="0">
                <a:latin typeface="Times New Roman" pitchFamily="84" charset="0"/>
                <a:ea typeface="ＭＳ Ｐゴシック" pitchFamily="84" charset="-128"/>
                <a:cs typeface="ＭＳ Ｐゴシック" pitchFamily="84" charset="-128"/>
              </a:rPr>
              <a:t>It’s complicated!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24 at 7.39.3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731990"/>
          </a:xfrm>
          <a:prstGeom prst="rect">
            <a:avLst/>
          </a:prstGeom>
        </p:spPr>
      </p:pic>
      <p:sp>
        <p:nvSpPr>
          <p:cNvPr id="3" name="TextBox 2"/>
          <p:cNvSpPr txBox="1"/>
          <p:nvPr/>
        </p:nvSpPr>
        <p:spPr>
          <a:xfrm>
            <a:off x="1979712" y="4743749"/>
            <a:ext cx="6408712" cy="400110"/>
          </a:xfrm>
          <a:prstGeom prst="rect">
            <a:avLst/>
          </a:prstGeom>
          <a:noFill/>
        </p:spPr>
        <p:txBody>
          <a:bodyPr wrap="square" rtlCol="0">
            <a:spAutoFit/>
          </a:bodyPr>
          <a:lstStyle/>
          <a:p>
            <a:r>
              <a:rPr lang="en-US" sz="2000" dirty="0">
                <a:solidFill>
                  <a:srgbClr val="000090"/>
                </a:solidFill>
              </a:rPr>
              <a:t>https://</a:t>
            </a:r>
            <a:r>
              <a:rPr lang="en-US" sz="2000" dirty="0" err="1">
                <a:solidFill>
                  <a:srgbClr val="000090"/>
                </a:solidFill>
              </a:rPr>
              <a:t>www.youtube.com</a:t>
            </a:r>
            <a:r>
              <a:rPr lang="en-US" sz="2000" dirty="0">
                <a:solidFill>
                  <a:srgbClr val="000090"/>
                </a:solidFill>
              </a:rPr>
              <a:t>/</a:t>
            </a:r>
            <a:r>
              <a:rPr lang="en-US" sz="2000" dirty="0" err="1">
                <a:solidFill>
                  <a:srgbClr val="000090"/>
                </a:solidFill>
              </a:rPr>
              <a:t>watch?v</a:t>
            </a:r>
            <a:r>
              <a:rPr lang="en-US" sz="2000" dirty="0">
                <a:solidFill>
                  <a:srgbClr val="000090"/>
                </a:solidFill>
              </a:rPr>
              <a:t>=fEq9sdKbYhU</a:t>
            </a:r>
          </a:p>
        </p:txBody>
      </p:sp>
    </p:spTree>
    <p:extLst>
      <p:ext uri="{BB962C8B-B14F-4D97-AF65-F5344CB8AC3E}">
        <p14:creationId xmlns:p14="http://schemas.microsoft.com/office/powerpoint/2010/main" val="219632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467544" y="195486"/>
            <a:ext cx="8501122" cy="981513"/>
          </a:xfrm>
        </p:spPr>
        <p:txBody>
          <a:bodyPr>
            <a:noAutofit/>
          </a:bodyPr>
          <a:lstStyle/>
          <a:p>
            <a:pPr algn="ctr"/>
            <a:r>
              <a:rPr lang="en-US" sz="4000" dirty="0" smtClean="0"/>
              <a:t>Copyright has evolved in many ways</a:t>
            </a:r>
            <a:endParaRPr lang="en-US" sz="4000" dirty="0">
              <a:latin typeface="Times New Roman" pitchFamily="18" charset="0"/>
              <a:ea typeface="ＭＳ Ｐゴシック" charset="-128"/>
              <a:cs typeface="Times New Roman" pitchFamily="18" charset="0"/>
            </a:endParaRPr>
          </a:p>
        </p:txBody>
      </p:sp>
      <p:sp>
        <p:nvSpPr>
          <p:cNvPr id="17410" name="Rectangle 3"/>
          <p:cNvSpPr>
            <a:spLocks noGrp="1" noChangeArrowheads="1"/>
          </p:cNvSpPr>
          <p:nvPr>
            <p:ph type="body" idx="4294967295"/>
          </p:nvPr>
        </p:nvSpPr>
        <p:spPr>
          <a:xfrm>
            <a:off x="857224" y="1446601"/>
            <a:ext cx="7358114" cy="3268289"/>
          </a:xfrm>
        </p:spPr>
        <p:txBody>
          <a:bodyPr>
            <a:normAutofit fontScale="62500" lnSpcReduction="20000"/>
          </a:bodyPr>
          <a:lstStyle/>
          <a:p>
            <a:pPr>
              <a:lnSpc>
                <a:spcPct val="120000"/>
              </a:lnSpc>
              <a:spcBef>
                <a:spcPts val="0"/>
              </a:spcBef>
            </a:pPr>
            <a:r>
              <a:rPr lang="en-US" sz="3600" dirty="0" smtClean="0"/>
              <a:t>Copyright Term has extended</a:t>
            </a:r>
          </a:p>
          <a:p>
            <a:pPr>
              <a:lnSpc>
                <a:spcPct val="120000"/>
              </a:lnSpc>
              <a:spcBef>
                <a:spcPts val="0"/>
              </a:spcBef>
            </a:pPr>
            <a:r>
              <a:rPr lang="en-US" sz="3600" dirty="0" smtClean="0"/>
              <a:t>At certain points, renewal was necessary (not anymore)</a:t>
            </a:r>
          </a:p>
          <a:p>
            <a:pPr>
              <a:lnSpc>
                <a:spcPct val="120000"/>
              </a:lnSpc>
              <a:spcBef>
                <a:spcPts val="0"/>
              </a:spcBef>
            </a:pPr>
            <a:r>
              <a:rPr lang="en-US" sz="3600" dirty="0" smtClean="0">
                <a:ea typeface="ＭＳ Ｐゴシック" charset="-128"/>
                <a:cs typeface="Times New Roman" pitchFamily="18" charset="0"/>
              </a:rPr>
              <a:t>Notices and registration practices have changed</a:t>
            </a:r>
          </a:p>
          <a:p>
            <a:pPr>
              <a:lnSpc>
                <a:spcPct val="120000"/>
              </a:lnSpc>
              <a:spcBef>
                <a:spcPts val="0"/>
              </a:spcBef>
            </a:pPr>
            <a:r>
              <a:rPr lang="en-US" sz="3600" dirty="0" smtClean="0">
                <a:ea typeface="ＭＳ Ｐゴシック" charset="-128"/>
                <a:cs typeface="Times New Roman" pitchFamily="18" charset="0"/>
              </a:rPr>
              <a:t>Types of rights, and materials covered, has expanded</a:t>
            </a:r>
          </a:p>
          <a:p>
            <a:pPr>
              <a:lnSpc>
                <a:spcPct val="120000"/>
              </a:lnSpc>
              <a:spcBef>
                <a:spcPts val="0"/>
              </a:spcBef>
            </a:pPr>
            <a:r>
              <a:rPr lang="en-US" sz="3600" dirty="0" smtClean="0">
                <a:ea typeface="ＭＳ Ｐゴシック" charset="-128"/>
                <a:cs typeface="Times New Roman" pitchFamily="18" charset="0"/>
              </a:rPr>
              <a:t>Public Domain has become a valued principle</a:t>
            </a:r>
          </a:p>
          <a:p>
            <a:pPr>
              <a:lnSpc>
                <a:spcPct val="120000"/>
              </a:lnSpc>
              <a:spcBef>
                <a:spcPts val="0"/>
              </a:spcBef>
            </a:pPr>
            <a:r>
              <a:rPr lang="en-US" sz="3600" dirty="0" smtClean="0">
                <a:ea typeface="ＭＳ Ｐゴシック" charset="-128"/>
                <a:cs typeface="Times New Roman" pitchFamily="18" charset="0"/>
              </a:rPr>
              <a:t>Fair Use continues to find its boundaries</a:t>
            </a:r>
          </a:p>
          <a:p>
            <a:pPr>
              <a:lnSpc>
                <a:spcPct val="120000"/>
              </a:lnSpc>
              <a:spcBef>
                <a:spcPts val="0"/>
              </a:spcBef>
            </a:pPr>
            <a:r>
              <a:rPr lang="en-US" sz="3600" dirty="0" smtClean="0">
                <a:ea typeface="ＭＳ Ｐゴシック" charset="-128"/>
                <a:cs typeface="Times New Roman" pitchFamily="18" charset="0"/>
              </a:rPr>
              <a:t>International agreements have grown more robust and complex</a:t>
            </a:r>
          </a:p>
          <a:p>
            <a:pPr>
              <a:lnSpc>
                <a:spcPct val="80000"/>
              </a:lnSpc>
            </a:pPr>
            <a:endParaRPr lang="en-US" sz="3600" dirty="0" smtClean="0">
              <a:latin typeface="Times New Roman" pitchFamily="18" charset="0"/>
              <a:ea typeface="ＭＳ Ｐゴシック" charset="-128"/>
              <a:cs typeface="Times New Roman" pitchFamily="18" charset="0"/>
            </a:endParaRPr>
          </a:p>
          <a:p>
            <a:pPr algn="ctr">
              <a:lnSpc>
                <a:spcPct val="80000"/>
              </a:lnSpc>
              <a:buNone/>
            </a:pPr>
            <a:endParaRPr lang="en-US" sz="3200" dirty="0">
              <a:latin typeface="Times New Roman" pitchFamily="18" charset="0"/>
              <a:ea typeface="ＭＳ Ｐゴシック" charset="-128"/>
              <a:cs typeface="Times New Roman" pitchFamily="18" charset="0"/>
            </a:endParaRPr>
          </a:p>
        </p:txBody>
      </p:sp>
      <p:sp>
        <p:nvSpPr>
          <p:cNvPr id="4" name="Text Box 1025"/>
          <p:cNvSpPr txBox="1">
            <a:spLocks noChangeArrowheads="1"/>
          </p:cNvSpPr>
          <p:nvPr/>
        </p:nvSpPr>
        <p:spPr bwMode="auto">
          <a:xfrm>
            <a:off x="467544" y="4745956"/>
            <a:ext cx="8305800"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800" dirty="0" smtClean="0"/>
              <a:t>Excerpted from: </a:t>
            </a:r>
            <a:r>
              <a:rPr lang="en-US" sz="1800" dirty="0" smtClean="0">
                <a:hlinkClick r:id="rId3"/>
              </a:rPr>
              <a:t>http</a:t>
            </a:r>
            <a:r>
              <a:rPr lang="en-US" sz="1800" dirty="0">
                <a:hlinkClick r:id="rId3"/>
              </a:rPr>
              <a:t>://www.loc.gov/teachers/copyrightmystery/text/files</a:t>
            </a:r>
            <a:r>
              <a:rPr lang="en-US" sz="1800" dirty="0" smtClean="0">
                <a:hlinkClick r:id="rId3"/>
              </a:rPr>
              <a:t>/</a:t>
            </a:r>
            <a:endParaRPr lang="en-US" sz="1800" dirty="0"/>
          </a:p>
        </p:txBody>
      </p:sp>
    </p:spTree>
    <p:extLst>
      <p:ext uri="{BB962C8B-B14F-4D97-AF65-F5344CB8AC3E}">
        <p14:creationId xmlns:p14="http://schemas.microsoft.com/office/powerpoint/2010/main" val="4119938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28596" y="2464593"/>
            <a:ext cx="8229600" cy="1872853"/>
          </a:xfrm>
        </p:spPr>
        <p:txBody>
          <a:bodyPr>
            <a:normAutofit fontScale="92500" lnSpcReduction="10000"/>
          </a:bodyPr>
          <a:lstStyle/>
          <a:p>
            <a:pPr>
              <a:lnSpc>
                <a:spcPct val="83000"/>
              </a:lnSpc>
            </a:pPr>
            <a:r>
              <a:rPr lang="en-US" sz="3600" dirty="0" smtClean="0"/>
              <a:t>Prior to March 1, 1989</a:t>
            </a:r>
            <a:r>
              <a:rPr lang="en-US" sz="3600" dirty="0"/>
              <a:t>: </a:t>
            </a:r>
            <a:r>
              <a:rPr lang="en-US" sz="3600" dirty="0" smtClean="0"/>
              <a:t>© notice </a:t>
            </a:r>
            <a:r>
              <a:rPr lang="en-US" sz="3600" dirty="0"/>
              <a:t>required</a:t>
            </a:r>
          </a:p>
          <a:p>
            <a:pPr>
              <a:lnSpc>
                <a:spcPct val="83000"/>
              </a:lnSpc>
            </a:pPr>
            <a:r>
              <a:rPr lang="en-US" sz="3600" dirty="0" smtClean="0"/>
              <a:t>After March 1, 1989 : © notice optional</a:t>
            </a:r>
          </a:p>
          <a:p>
            <a:pPr>
              <a:lnSpc>
                <a:spcPct val="83000"/>
              </a:lnSpc>
            </a:pPr>
            <a:endParaRPr lang="en-US" sz="3600" dirty="0"/>
          </a:p>
          <a:p>
            <a:pPr>
              <a:lnSpc>
                <a:spcPct val="83000"/>
              </a:lnSpc>
              <a:buNone/>
            </a:pPr>
            <a:r>
              <a:rPr lang="en-US" sz="3600" dirty="0" smtClean="0"/>
              <a:t>		</a:t>
            </a:r>
            <a:r>
              <a:rPr lang="en-US" sz="3600" i="1" dirty="0" smtClean="0"/>
              <a:t>…but still highly recommended</a:t>
            </a:r>
            <a:endParaRPr lang="en-US" sz="3600" i="1" dirty="0"/>
          </a:p>
        </p:txBody>
      </p:sp>
      <p:sp>
        <p:nvSpPr>
          <p:cNvPr id="71682" name="Rectangle 2"/>
          <p:cNvSpPr>
            <a:spLocks noGrp="1" noChangeArrowheads="1"/>
          </p:cNvSpPr>
          <p:nvPr>
            <p:ph type="title"/>
          </p:nvPr>
        </p:nvSpPr>
        <p:spPr>
          <a:xfrm>
            <a:off x="467544" y="339502"/>
            <a:ext cx="8229600" cy="1393041"/>
          </a:xfrm>
        </p:spPr>
        <p:txBody>
          <a:bodyPr>
            <a:normAutofit fontScale="90000"/>
          </a:bodyPr>
          <a:lstStyle/>
          <a:p>
            <a:r>
              <a:rPr lang="en-US" sz="4400" b="1" dirty="0" smtClean="0"/>
              <a:t>Copyright Notice </a:t>
            </a:r>
            <a:br>
              <a:rPr lang="en-US" sz="4400" b="1" dirty="0" smtClean="0"/>
            </a:br>
            <a:r>
              <a:rPr lang="en-US" sz="4400" b="1" dirty="0" smtClean="0"/>
              <a:t>no longer required</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anim calcmode="lin" valueType="num">
                                      <p:cBhvr additive="base">
                                        <p:cTn id="19"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395536" y="267494"/>
            <a:ext cx="8229600" cy="571500"/>
          </a:xfrm>
        </p:spPr>
        <p:txBody>
          <a:bodyPr>
            <a:normAutofit fontScale="90000"/>
          </a:bodyPr>
          <a:lstStyle/>
          <a:p>
            <a:pPr eaLnBrk="1" hangingPunct="1"/>
            <a:r>
              <a:rPr lang="en-US" b="1" dirty="0">
                <a:latin typeface="Times New Roman" pitchFamily="84" charset="0"/>
                <a:ea typeface="ＭＳ Ｐゴシック" pitchFamily="84" charset="-128"/>
                <a:cs typeface="ＭＳ Ｐゴシック" pitchFamily="84" charset="-128"/>
              </a:rPr>
              <a:t>Copyright Term Extension</a:t>
            </a:r>
            <a:endParaRPr lang="en-US" sz="3200" b="1" dirty="0">
              <a:latin typeface="Times New Roman" pitchFamily="84" charset="0"/>
              <a:ea typeface="ＭＳ Ｐゴシック" pitchFamily="84" charset="-128"/>
              <a:cs typeface="ＭＳ Ｐゴシック" pitchFamily="84" charset="-128"/>
            </a:endParaRPr>
          </a:p>
        </p:txBody>
      </p:sp>
      <p:sp>
        <p:nvSpPr>
          <p:cNvPr id="30722" name="Rectangle 3"/>
          <p:cNvSpPr>
            <a:spLocks noGrp="1" noChangeArrowheads="1"/>
          </p:cNvSpPr>
          <p:nvPr>
            <p:ph type="body" idx="4294967295"/>
          </p:nvPr>
        </p:nvSpPr>
        <p:spPr>
          <a:xfrm>
            <a:off x="2339752" y="987574"/>
            <a:ext cx="5328592" cy="3960440"/>
          </a:xfrm>
        </p:spPr>
        <p:txBody>
          <a:bodyPr>
            <a:normAutofit fontScale="92500" lnSpcReduction="10000"/>
          </a:bodyPr>
          <a:lstStyle/>
          <a:p>
            <a:pPr eaLnBrk="1" hangingPunct="1">
              <a:lnSpc>
                <a:spcPct val="90000"/>
              </a:lnSpc>
              <a:buClr>
                <a:srgbClr val="9933FF"/>
              </a:buClr>
            </a:pPr>
            <a:r>
              <a:rPr lang="en-US" sz="3000" dirty="0">
                <a:latin typeface="Times New Roman" pitchFamily="84" charset="0"/>
                <a:ea typeface="ＭＳ Ｐゴシック" pitchFamily="84" charset="-128"/>
                <a:cs typeface="ＭＳ Ｐゴシック" pitchFamily="84" charset="-128"/>
              </a:rPr>
              <a:t>Initial Term </a:t>
            </a:r>
            <a:r>
              <a:rPr lang="en-US" sz="3000" dirty="0" smtClean="0">
                <a:latin typeface="Times New Roman" pitchFamily="84" charset="0"/>
                <a:ea typeface="ＭＳ Ｐゴシック" pitchFamily="84" charset="-128"/>
                <a:cs typeface="ＭＳ Ｐゴシック" pitchFamily="84" charset="-128"/>
              </a:rPr>
              <a:t>- 14 </a:t>
            </a:r>
            <a:r>
              <a:rPr lang="en-US" sz="3000" dirty="0">
                <a:latin typeface="Times New Roman" pitchFamily="84" charset="0"/>
                <a:ea typeface="ＭＳ Ｐゴシック" pitchFamily="84" charset="-128"/>
                <a:cs typeface="ＭＳ Ｐゴシック" pitchFamily="84" charset="-128"/>
              </a:rPr>
              <a:t>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1962 59 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1965 61 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1967 62 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1969 63 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1970 64 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1971 66 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1972 68 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1974 70 years</a:t>
            </a:r>
          </a:p>
          <a:p>
            <a:pPr eaLnBrk="1" hangingPunct="1">
              <a:lnSpc>
                <a:spcPct val="90000"/>
              </a:lnSpc>
              <a:buClr>
                <a:srgbClr val="9933FF"/>
              </a:buClr>
            </a:pPr>
            <a:r>
              <a:rPr lang="en-US" dirty="0">
                <a:latin typeface="Times New Roman" pitchFamily="84" charset="0"/>
                <a:ea typeface="ＭＳ Ｐゴシック" pitchFamily="84" charset="-128"/>
                <a:cs typeface="ＭＳ Ｐゴシック" pitchFamily="84" charset="-128"/>
              </a:rPr>
              <a:t>1976 75 years</a:t>
            </a:r>
          </a:p>
          <a:p>
            <a:pPr eaLnBrk="1" hangingPunct="1">
              <a:lnSpc>
                <a:spcPct val="90000"/>
              </a:lnSpc>
              <a:buClr>
                <a:srgbClr val="9933FF"/>
              </a:buClr>
            </a:pPr>
            <a:r>
              <a:rPr lang="en-US" sz="3000" b="1" dirty="0">
                <a:latin typeface="Times New Roman" pitchFamily="84" charset="0"/>
                <a:ea typeface="ＭＳ Ｐゴシック" pitchFamily="84" charset="-128"/>
                <a:cs typeface="ＭＳ Ｐゴシック" pitchFamily="84" charset="-128"/>
              </a:rPr>
              <a:t>1998 </a:t>
            </a:r>
            <a:r>
              <a:rPr lang="en-US" sz="3000" b="1" dirty="0" smtClean="0">
                <a:latin typeface="Times New Roman" pitchFamily="84" charset="0"/>
                <a:ea typeface="ＭＳ Ｐゴシック" pitchFamily="84" charset="-128"/>
                <a:cs typeface="ＭＳ Ｐゴシック" pitchFamily="84" charset="-128"/>
              </a:rPr>
              <a:t>- 95 </a:t>
            </a:r>
            <a:r>
              <a:rPr lang="en-US" sz="3000" b="1" dirty="0">
                <a:latin typeface="Times New Roman" pitchFamily="84" charset="0"/>
                <a:ea typeface="ＭＳ Ｐゴシック" pitchFamily="84" charset="-128"/>
                <a:cs typeface="ＭＳ Ｐゴシック" pitchFamily="84" charset="-128"/>
              </a:rPr>
              <a:t>years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467544" y="195486"/>
            <a:ext cx="8229600" cy="571500"/>
          </a:xfrm>
        </p:spPr>
        <p:txBody>
          <a:bodyPr>
            <a:normAutofit fontScale="90000"/>
          </a:bodyPr>
          <a:lstStyle/>
          <a:p>
            <a:pPr eaLnBrk="1" hangingPunct="1"/>
            <a:r>
              <a:rPr lang="en-US" b="1" dirty="0" smtClean="0">
                <a:latin typeface="Times New Roman" pitchFamily="84" charset="0"/>
                <a:ea typeface="ＭＳ Ｐゴシック" pitchFamily="84" charset="-128"/>
                <a:cs typeface="ＭＳ Ｐゴシック" pitchFamily="84" charset="-128"/>
              </a:rPr>
              <a:t>Current Copyright Term</a:t>
            </a:r>
            <a:endParaRPr lang="en-US" sz="3200" b="1" dirty="0">
              <a:latin typeface="Times New Roman" pitchFamily="84" charset="0"/>
              <a:ea typeface="ＭＳ Ｐゴシック" pitchFamily="84" charset="-128"/>
              <a:cs typeface="ＭＳ Ｐゴシック" pitchFamily="84" charset="-128"/>
            </a:endParaRPr>
          </a:p>
        </p:txBody>
      </p:sp>
      <p:sp>
        <p:nvSpPr>
          <p:cNvPr id="30722" name="Rectangle 3"/>
          <p:cNvSpPr>
            <a:spLocks noGrp="1" noChangeArrowheads="1"/>
          </p:cNvSpPr>
          <p:nvPr>
            <p:ph type="body" idx="4294967295"/>
          </p:nvPr>
        </p:nvSpPr>
        <p:spPr>
          <a:xfrm>
            <a:off x="785813" y="1059582"/>
            <a:ext cx="8106667" cy="3888432"/>
          </a:xfrm>
        </p:spPr>
        <p:txBody>
          <a:bodyPr>
            <a:normAutofit fontScale="92500" lnSpcReduction="20000"/>
          </a:bodyPr>
          <a:lstStyle/>
          <a:p>
            <a:pPr eaLnBrk="1" hangingPunct="1">
              <a:lnSpc>
                <a:spcPct val="90000"/>
              </a:lnSpc>
              <a:buClr>
                <a:srgbClr val="9933FF"/>
              </a:buClr>
              <a:buNone/>
            </a:pPr>
            <a:r>
              <a:rPr lang="en-US" dirty="0" smtClean="0">
                <a:latin typeface="Times New Roman" pitchFamily="84" charset="0"/>
                <a:ea typeface="ＭＳ Ｐゴシック" pitchFamily="84" charset="-128"/>
                <a:cs typeface="ＭＳ Ｐゴシック" pitchFamily="84" charset="-128"/>
              </a:rPr>
              <a:t>For  most works produced  in the US since 1/1/1978*:</a:t>
            </a:r>
          </a:p>
          <a:p>
            <a:pPr lvl="1" eaLnBrk="1" hangingPunct="1">
              <a:lnSpc>
                <a:spcPct val="90000"/>
              </a:lnSpc>
              <a:buClr>
                <a:srgbClr val="9933FF"/>
              </a:buClr>
              <a:buNone/>
            </a:pPr>
            <a:r>
              <a:rPr lang="en-US" sz="2800" u="sng" dirty="0" smtClean="0">
                <a:latin typeface="Times New Roman" pitchFamily="84" charset="0"/>
                <a:ea typeface="ＭＳ Ｐゴシック" pitchFamily="84" charset="-128"/>
                <a:cs typeface="ＭＳ Ｐゴシック" pitchFamily="84" charset="-128"/>
              </a:rPr>
              <a:t>For Works by an individual author:</a:t>
            </a:r>
          </a:p>
          <a:p>
            <a:pPr lvl="1" eaLnBrk="1" hangingPunct="1">
              <a:lnSpc>
                <a:spcPct val="90000"/>
              </a:lnSpc>
              <a:buClr>
                <a:srgbClr val="9933FF"/>
              </a:buClr>
              <a:buFont typeface="Wingdings" pitchFamily="2" charset="2"/>
              <a:buChar char="§"/>
            </a:pPr>
            <a:r>
              <a:rPr lang="en-US" sz="2800" b="1" dirty="0" smtClean="0">
                <a:latin typeface="Times New Roman" pitchFamily="84" charset="0"/>
                <a:ea typeface="ＭＳ Ｐゴシック" pitchFamily="84" charset="-128"/>
                <a:cs typeface="ＭＳ Ｐゴシック" pitchFamily="84" charset="-128"/>
              </a:rPr>
              <a:t>Life of the Author  + 70 Years</a:t>
            </a:r>
          </a:p>
          <a:p>
            <a:pPr lvl="1" eaLnBrk="1" hangingPunct="1">
              <a:lnSpc>
                <a:spcPct val="90000"/>
              </a:lnSpc>
              <a:buClr>
                <a:srgbClr val="9933FF"/>
              </a:buClr>
            </a:pPr>
            <a:endParaRPr lang="en-US" sz="2800" dirty="0" smtClean="0">
              <a:latin typeface="Times New Roman" pitchFamily="84" charset="0"/>
              <a:ea typeface="ＭＳ Ｐゴシック" pitchFamily="84" charset="-128"/>
              <a:cs typeface="ＭＳ Ｐゴシック" pitchFamily="84" charset="-128"/>
            </a:endParaRPr>
          </a:p>
          <a:p>
            <a:pPr lvl="1" eaLnBrk="1" hangingPunct="1">
              <a:lnSpc>
                <a:spcPct val="90000"/>
              </a:lnSpc>
              <a:buClr>
                <a:srgbClr val="9933FF"/>
              </a:buClr>
              <a:buNone/>
            </a:pPr>
            <a:r>
              <a:rPr lang="en-US" sz="2800" u="sng" dirty="0" smtClean="0">
                <a:latin typeface="Times New Roman" pitchFamily="84" charset="0"/>
                <a:ea typeface="ＭＳ Ｐゴシック" pitchFamily="84" charset="-128"/>
                <a:cs typeface="ＭＳ Ｐゴシック" pitchFamily="84" charset="-128"/>
              </a:rPr>
              <a:t>For Corporate Works:</a:t>
            </a:r>
          </a:p>
          <a:p>
            <a:pPr lvl="1" eaLnBrk="1" hangingPunct="1">
              <a:lnSpc>
                <a:spcPct val="90000"/>
              </a:lnSpc>
              <a:buClr>
                <a:srgbClr val="9933FF"/>
              </a:buClr>
              <a:buFont typeface="Wingdings" pitchFamily="2" charset="2"/>
              <a:buChar char="§"/>
            </a:pPr>
            <a:r>
              <a:rPr lang="en-US" sz="2800" b="1" dirty="0" smtClean="0"/>
              <a:t>95 years from publication, or </a:t>
            </a:r>
          </a:p>
          <a:p>
            <a:pPr lvl="1" eaLnBrk="1" hangingPunct="1">
              <a:lnSpc>
                <a:spcPct val="90000"/>
              </a:lnSpc>
              <a:buClr>
                <a:srgbClr val="9933FF"/>
              </a:buClr>
              <a:buFont typeface="Wingdings" pitchFamily="2" charset="2"/>
              <a:buChar char="§"/>
            </a:pPr>
            <a:r>
              <a:rPr lang="en-US" sz="2800" b="1" dirty="0" smtClean="0"/>
              <a:t>120 years from creation, </a:t>
            </a:r>
          </a:p>
          <a:p>
            <a:pPr lvl="1" eaLnBrk="1" hangingPunct="1">
              <a:lnSpc>
                <a:spcPct val="90000"/>
              </a:lnSpc>
              <a:buClr>
                <a:srgbClr val="9933FF"/>
              </a:buClr>
              <a:buNone/>
            </a:pPr>
            <a:r>
              <a:rPr lang="en-US" sz="2800" dirty="0" smtClean="0"/>
              <a:t>		</a:t>
            </a:r>
            <a:r>
              <a:rPr lang="en-US" sz="2800" i="1" dirty="0" smtClean="0"/>
              <a:t>whichever expires first</a:t>
            </a:r>
          </a:p>
          <a:p>
            <a:pPr eaLnBrk="1" hangingPunct="1">
              <a:lnSpc>
                <a:spcPct val="90000"/>
              </a:lnSpc>
              <a:buClr>
                <a:srgbClr val="9933FF"/>
              </a:buClr>
              <a:buNone/>
            </a:pPr>
            <a:endParaRPr lang="en-US" sz="2000" i="1" dirty="0" smtClean="0">
              <a:latin typeface="Times New Roman" pitchFamily="84" charset="0"/>
              <a:ea typeface="ＭＳ Ｐゴシック" pitchFamily="84" charset="-128"/>
              <a:cs typeface="ＭＳ Ｐゴシック" pitchFamily="84" charset="-128"/>
            </a:endParaRPr>
          </a:p>
          <a:p>
            <a:pPr eaLnBrk="1" hangingPunct="1">
              <a:lnSpc>
                <a:spcPct val="90000"/>
              </a:lnSpc>
              <a:buClr>
                <a:srgbClr val="9933FF"/>
              </a:buClr>
              <a:buNone/>
            </a:pPr>
            <a:r>
              <a:rPr lang="en-US" sz="2000" i="1" dirty="0" smtClean="0">
                <a:latin typeface="Times New Roman" pitchFamily="84" charset="0"/>
                <a:ea typeface="ＭＳ Ｐゴシック" pitchFamily="84" charset="-128"/>
                <a:cs typeface="ＭＳ Ｐゴシック" pitchFamily="84" charset="-128"/>
              </a:rPr>
              <a:t>      *items produced from 1978 through 3/1/89 that were</a:t>
            </a:r>
            <a:r>
              <a:rPr lang="en-US" sz="2000" i="1" dirty="0" smtClean="0">
                <a:cs typeface="ＭＳ Ｐゴシック" pitchFamily="84" charset="-128"/>
              </a:rPr>
              <a:t> p</a:t>
            </a:r>
            <a:r>
              <a:rPr lang="en-US" sz="2000" i="1" dirty="0" smtClean="0"/>
              <a:t>ublished without  a copyright notice, </a:t>
            </a:r>
            <a:r>
              <a:rPr lang="en-US" sz="2000" b="1" i="1" dirty="0" smtClean="0"/>
              <a:t>and </a:t>
            </a:r>
            <a:r>
              <a:rPr lang="en-US" sz="2000" i="1" dirty="0" smtClean="0"/>
              <a:t>without subsequent registration within 5 years, are now in the Public Domain.</a:t>
            </a:r>
            <a:endParaRPr lang="en-US" sz="2000" i="1" dirty="0" smtClean="0">
              <a:latin typeface="Times New Roman"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1-02 at 10.52.55 AM.png"/>
          <p:cNvPicPr>
            <a:picLocks noChangeAspect="1"/>
          </p:cNvPicPr>
          <p:nvPr/>
        </p:nvPicPr>
        <p:blipFill>
          <a:blip r:embed="rId3" cstate="print"/>
          <a:stretch>
            <a:fillRect/>
          </a:stretch>
        </p:blipFill>
        <p:spPr>
          <a:xfrm>
            <a:off x="2133600" y="1771650"/>
            <a:ext cx="4514850" cy="2415219"/>
          </a:xfrm>
          <a:prstGeom prst="rect">
            <a:avLst/>
          </a:prstGeom>
        </p:spPr>
      </p:pic>
      <p:sp>
        <p:nvSpPr>
          <p:cNvPr id="30721" name="Rectangle 2"/>
          <p:cNvSpPr>
            <a:spLocks noGrp="1" noChangeArrowheads="1"/>
          </p:cNvSpPr>
          <p:nvPr>
            <p:ph type="title" idx="4294967295"/>
          </p:nvPr>
        </p:nvSpPr>
        <p:spPr>
          <a:xfrm>
            <a:off x="0" y="800100"/>
            <a:ext cx="8229600" cy="968375"/>
          </a:xfrm>
        </p:spPr>
        <p:txBody>
          <a:bodyPr>
            <a:normAutofit fontScale="90000"/>
          </a:bodyPr>
          <a:lstStyle/>
          <a:p>
            <a:pPr eaLnBrk="1" hangingPunct="1"/>
            <a:r>
              <a:rPr lang="en-US" b="1" dirty="0" smtClean="0">
                <a:solidFill>
                  <a:schemeClr val="tx1"/>
                </a:solidFill>
                <a:latin typeface="Cambria"/>
                <a:ea typeface="ＭＳ Ｐゴシック" pitchFamily="84" charset="-128"/>
                <a:cs typeface="Cambria"/>
              </a:rPr>
              <a:t>The “Copyright Genie” for</a:t>
            </a:r>
            <a:br>
              <a:rPr lang="en-US" b="1" dirty="0" smtClean="0">
                <a:solidFill>
                  <a:schemeClr val="tx1"/>
                </a:solidFill>
                <a:latin typeface="Cambria"/>
                <a:ea typeface="ＭＳ Ｐゴシック" pitchFamily="84" charset="-128"/>
                <a:cs typeface="Cambria"/>
              </a:rPr>
            </a:br>
            <a:r>
              <a:rPr lang="en-US" b="1" dirty="0" smtClean="0">
                <a:solidFill>
                  <a:schemeClr val="tx1"/>
                </a:solidFill>
                <a:latin typeface="Cambria"/>
                <a:ea typeface="ＭＳ Ｐゴシック" pitchFamily="84" charset="-128"/>
                <a:cs typeface="Cambria"/>
              </a:rPr>
              <a:t>Determining Copyright Status</a:t>
            </a:r>
            <a:endParaRPr lang="en-US" sz="3200" b="1" dirty="0">
              <a:solidFill>
                <a:schemeClr val="tx1"/>
              </a:solidFill>
              <a:latin typeface="Cambria"/>
              <a:ea typeface="ＭＳ Ｐゴシック" pitchFamily="84" charset="-128"/>
              <a:cs typeface="Cambria"/>
            </a:endParaRPr>
          </a:p>
        </p:txBody>
      </p:sp>
      <p:sp>
        <p:nvSpPr>
          <p:cNvPr id="30722" name="Rectangle 3"/>
          <p:cNvSpPr>
            <a:spLocks noGrp="1" noChangeArrowheads="1"/>
          </p:cNvSpPr>
          <p:nvPr>
            <p:ph type="body" idx="4294967295"/>
          </p:nvPr>
        </p:nvSpPr>
        <p:spPr>
          <a:xfrm>
            <a:off x="0" y="4125913"/>
            <a:ext cx="8501063" cy="1017587"/>
          </a:xfrm>
        </p:spPr>
        <p:txBody>
          <a:bodyPr>
            <a:normAutofit fontScale="92500" lnSpcReduction="20000"/>
          </a:bodyPr>
          <a:lstStyle/>
          <a:p>
            <a:pPr algn="ctr" eaLnBrk="1" hangingPunct="1">
              <a:lnSpc>
                <a:spcPct val="90000"/>
              </a:lnSpc>
              <a:buClr>
                <a:srgbClr val="9933FF"/>
              </a:buClr>
              <a:buNone/>
            </a:pPr>
            <a:r>
              <a:rPr lang="en-US" sz="3200" dirty="0" smtClean="0">
                <a:latin typeface="Cambria"/>
                <a:ea typeface="ＭＳ Ｐゴシック" pitchFamily="84" charset="-128"/>
                <a:cs typeface="Cambria"/>
                <a:hlinkClick r:id="rId4"/>
              </a:rPr>
              <a:t>http://librarycopyright.net/resources/genie/</a:t>
            </a:r>
            <a:endParaRPr lang="en-US" sz="3200" dirty="0" smtClean="0">
              <a:latin typeface="Cambria"/>
              <a:ea typeface="ＭＳ Ｐゴシック" pitchFamily="84" charset="-128"/>
              <a:cs typeface="Cambria"/>
            </a:endParaRPr>
          </a:p>
          <a:p>
            <a:pPr algn="ctr" eaLnBrk="1" hangingPunct="1">
              <a:lnSpc>
                <a:spcPct val="90000"/>
              </a:lnSpc>
              <a:buClr>
                <a:srgbClr val="9933FF"/>
              </a:buClr>
              <a:buNone/>
            </a:pPr>
            <a:endParaRPr lang="en-US" sz="2000" dirty="0" smtClean="0">
              <a:latin typeface="Cambria"/>
              <a:ea typeface="ＭＳ Ｐゴシック" pitchFamily="84" charset="-128"/>
              <a:cs typeface="Cambria"/>
            </a:endParaRPr>
          </a:p>
          <a:p>
            <a:pPr algn="ctr" eaLnBrk="1" hangingPunct="1">
              <a:lnSpc>
                <a:spcPct val="90000"/>
              </a:lnSpc>
              <a:buClr>
                <a:srgbClr val="9933FF"/>
              </a:buClr>
              <a:buNone/>
            </a:pPr>
            <a:r>
              <a:rPr lang="en-US" sz="2000" dirty="0" smtClean="0">
                <a:latin typeface="Cambria"/>
                <a:ea typeface="ＭＳ Ｐゴシック" pitchFamily="84" charset="-128"/>
                <a:cs typeface="Cambria"/>
              </a:rPr>
              <a:t>From the ALA Office for Information Technology Policy</a:t>
            </a:r>
          </a:p>
          <a:p>
            <a:pPr algn="ctr" eaLnBrk="1" hangingPunct="1">
              <a:lnSpc>
                <a:spcPct val="90000"/>
              </a:lnSpc>
              <a:buClr>
                <a:srgbClr val="9933FF"/>
              </a:buClr>
              <a:buNone/>
            </a:pPr>
            <a:endParaRPr lang="en-US" dirty="0" smtClean="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583234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cture 1"/>
          <p:cNvPicPr>
            <a:picLocks noChangeAspect="1" noChangeArrowheads="1"/>
          </p:cNvPicPr>
          <p:nvPr/>
        </p:nvPicPr>
        <p:blipFill>
          <a:blip r:embed="rId3" cstate="print"/>
          <a:srcRect/>
          <a:stretch>
            <a:fillRect/>
          </a:stretch>
        </p:blipFill>
        <p:spPr bwMode="auto">
          <a:xfrm>
            <a:off x="755576" y="0"/>
            <a:ext cx="7740352" cy="53209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411163"/>
            <a:ext cx="8229600" cy="628650"/>
          </a:xfrm>
        </p:spPr>
        <p:txBody>
          <a:bodyPr>
            <a:normAutofit fontScale="90000"/>
          </a:bodyPr>
          <a:lstStyle/>
          <a:p>
            <a:pPr algn="ctr"/>
            <a:r>
              <a:rPr lang="en-US" dirty="0">
                <a:solidFill>
                  <a:srgbClr val="000090"/>
                </a:solidFill>
                <a:latin typeface="Times New Roman" pitchFamily="84" charset="0"/>
                <a:ea typeface="ＭＳ Ｐゴシック" pitchFamily="84" charset="-128"/>
                <a:cs typeface="ＭＳ Ｐゴシック" pitchFamily="84" charset="-128"/>
              </a:rPr>
              <a:t>Objectives</a:t>
            </a:r>
          </a:p>
        </p:txBody>
      </p:sp>
      <p:sp>
        <p:nvSpPr>
          <p:cNvPr id="40963" name="Rectangle 3"/>
          <p:cNvSpPr>
            <a:spLocks noGrp="1" noChangeArrowheads="1"/>
          </p:cNvSpPr>
          <p:nvPr>
            <p:ph type="body" idx="4294967295"/>
          </p:nvPr>
        </p:nvSpPr>
        <p:spPr>
          <a:xfrm>
            <a:off x="2362200" y="1347788"/>
            <a:ext cx="6781800" cy="3257550"/>
          </a:xfrm>
        </p:spPr>
        <p:txBody>
          <a:bodyPr>
            <a:normAutofit/>
          </a:bodyPr>
          <a:lstStyle/>
          <a:p>
            <a:r>
              <a:rPr lang="en-US" sz="3200" dirty="0">
                <a:latin typeface="Times New Roman" pitchFamily="84" charset="0"/>
                <a:ea typeface="ＭＳ Ｐゴシック" pitchFamily="84" charset="-128"/>
                <a:cs typeface="ＭＳ Ｐゴシック" pitchFamily="84" charset="-128"/>
              </a:rPr>
              <a:t>Important Definitions</a:t>
            </a:r>
          </a:p>
          <a:p>
            <a:r>
              <a:rPr lang="en-US" sz="3200" dirty="0">
                <a:latin typeface="Times New Roman" pitchFamily="84" charset="0"/>
                <a:ea typeface="ＭＳ Ｐゴシック" pitchFamily="84" charset="-128"/>
                <a:cs typeface="ＭＳ Ｐゴシック" pitchFamily="84" charset="-128"/>
              </a:rPr>
              <a:t>Materials Covered by Copyright</a:t>
            </a:r>
          </a:p>
          <a:p>
            <a:r>
              <a:rPr lang="en-US" sz="3200" dirty="0">
                <a:latin typeface="Times New Roman" pitchFamily="84" charset="0"/>
                <a:ea typeface="ＭＳ Ｐゴシック" pitchFamily="84" charset="-128"/>
                <a:cs typeface="ＭＳ Ｐゴシック" pitchFamily="84" charset="-128"/>
              </a:rPr>
              <a:t>The “Bundle of Rights”</a:t>
            </a:r>
          </a:p>
          <a:p>
            <a:r>
              <a:rPr lang="en-US" sz="3200" dirty="0">
                <a:latin typeface="Times New Roman" pitchFamily="84" charset="0"/>
                <a:ea typeface="ＭＳ Ｐゴシック" pitchFamily="84" charset="-128"/>
                <a:cs typeface="ＭＳ Ｐゴシック" pitchFamily="84" charset="-128"/>
              </a:rPr>
              <a:t>Duration of Copyright </a:t>
            </a:r>
          </a:p>
          <a:p>
            <a:r>
              <a:rPr lang="en-US" sz="3200" dirty="0">
                <a:latin typeface="Times New Roman" pitchFamily="84" charset="0"/>
                <a:ea typeface="ＭＳ Ｐゴシック" pitchFamily="84" charset="-128"/>
                <a:cs typeface="ＭＳ Ｐゴシック" pitchFamily="84" charset="-128"/>
              </a:rPr>
              <a:t>The Public Domain</a:t>
            </a:r>
          </a:p>
          <a:p>
            <a:endParaRPr lang="en-US" dirty="0">
              <a:latin typeface="Times New Roman"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95486"/>
            <a:ext cx="7772400" cy="1143000"/>
          </a:xfrm>
        </p:spPr>
        <p:txBody>
          <a:bodyPr>
            <a:normAutofit fontScale="90000"/>
          </a:bodyPr>
          <a:lstStyle/>
          <a:p>
            <a:r>
              <a:rPr lang="en-US" dirty="0" smtClean="0"/>
              <a:t>Items published in the U.S. in 1923</a:t>
            </a:r>
            <a:br>
              <a:rPr lang="en-US" dirty="0" smtClean="0"/>
            </a:br>
            <a:r>
              <a:rPr lang="en-US" dirty="0" smtClean="0"/>
              <a:t>entered the Public Domain</a:t>
            </a:r>
            <a:br>
              <a:rPr lang="en-US" dirty="0" smtClean="0"/>
            </a:br>
            <a:r>
              <a:rPr lang="en-US" dirty="0" smtClean="0"/>
              <a:t>On Jan 1, 2019</a:t>
            </a:r>
            <a:endParaRPr lang="en-US" dirty="0"/>
          </a:p>
        </p:txBody>
      </p:sp>
      <p:pic>
        <p:nvPicPr>
          <p:cNvPr id="4" name="Picture 3" descr="Felix-laff.jpg"/>
          <p:cNvPicPr>
            <a:picLocks noChangeAspect="1"/>
          </p:cNvPicPr>
          <p:nvPr/>
        </p:nvPicPr>
        <p:blipFill rotWithShape="1">
          <a:blip r:embed="rId3">
            <a:extLst>
              <a:ext uri="{28A0092B-C50C-407E-A947-70E740481C1C}">
                <a14:useLocalDpi xmlns:a14="http://schemas.microsoft.com/office/drawing/2010/main" val="0"/>
              </a:ext>
            </a:extLst>
          </a:blip>
          <a:srcRect l="16884" t="6281" r="22399" b="7579"/>
          <a:stretch/>
        </p:blipFill>
        <p:spPr>
          <a:xfrm>
            <a:off x="3347864" y="2427734"/>
            <a:ext cx="2274140" cy="2419772"/>
          </a:xfrm>
          <a:prstGeom prst="rect">
            <a:avLst/>
          </a:prstGeom>
        </p:spPr>
      </p:pic>
    </p:spTree>
    <p:extLst>
      <p:ext uri="{BB962C8B-B14F-4D97-AF65-F5344CB8AC3E}">
        <p14:creationId xmlns:p14="http://schemas.microsoft.com/office/powerpoint/2010/main" val="2194266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306359"/>
            <a:ext cx="7560840" cy="830997"/>
          </a:xfrm>
          <a:prstGeom prst="rect">
            <a:avLst/>
          </a:prstGeom>
          <a:noFill/>
        </p:spPr>
        <p:txBody>
          <a:bodyPr wrap="square" rtlCol="0">
            <a:spAutoFit/>
          </a:bodyPr>
          <a:lstStyle/>
          <a:p>
            <a:pPr algn="ctr"/>
            <a:r>
              <a:rPr lang="en-US" dirty="0">
                <a:solidFill>
                  <a:srgbClr val="000090"/>
                </a:solidFill>
              </a:rPr>
              <a:t>Cecil B. </a:t>
            </a:r>
            <a:r>
              <a:rPr lang="en-US" dirty="0" err="1">
                <a:solidFill>
                  <a:srgbClr val="000090"/>
                </a:solidFill>
              </a:rPr>
              <a:t>DeMille’s</a:t>
            </a:r>
            <a:r>
              <a:rPr lang="en-US" dirty="0">
                <a:solidFill>
                  <a:srgbClr val="000090"/>
                </a:solidFill>
              </a:rPr>
              <a:t> (first, less famous, silent version of) </a:t>
            </a:r>
            <a:r>
              <a:rPr lang="en-US" i="1" dirty="0">
                <a:solidFill>
                  <a:srgbClr val="000090"/>
                </a:solidFill>
              </a:rPr>
              <a:t>The Ten Commandments</a:t>
            </a:r>
          </a:p>
        </p:txBody>
      </p:sp>
      <p:pic>
        <p:nvPicPr>
          <p:cNvPr id="2" name="Picture 1" descr="MV5BMTk0MTU2MDAxNF5BMl5BanBnXkFtZTgwMDc4NzE2MjE@._V1_UX182_CR0,0,182,268_AL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0"/>
            <a:ext cx="2820280" cy="4152940"/>
          </a:xfrm>
          <a:prstGeom prst="rect">
            <a:avLst/>
          </a:prstGeom>
        </p:spPr>
      </p:pic>
    </p:spTree>
    <p:extLst>
      <p:ext uri="{BB962C8B-B14F-4D97-AF65-F5344CB8AC3E}">
        <p14:creationId xmlns:p14="http://schemas.microsoft.com/office/powerpoint/2010/main" val="768465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4306359"/>
            <a:ext cx="6912768" cy="830997"/>
          </a:xfrm>
          <a:prstGeom prst="rect">
            <a:avLst/>
          </a:prstGeom>
          <a:noFill/>
        </p:spPr>
        <p:txBody>
          <a:bodyPr wrap="square" rtlCol="0">
            <a:spAutoFit/>
          </a:bodyPr>
          <a:lstStyle/>
          <a:p>
            <a:r>
              <a:rPr lang="en-US" dirty="0">
                <a:solidFill>
                  <a:srgbClr val="000090"/>
                </a:solidFill>
              </a:rPr>
              <a:t>Henri Matisse, Odalisque Seated with Arms Raised, Green Striped Chair, oil on canvas, 1923</a:t>
            </a:r>
          </a:p>
        </p:txBody>
      </p:sp>
      <p:pic>
        <p:nvPicPr>
          <p:cNvPr id="4" name="Picture 3" descr="nga-matisse-wo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0"/>
            <a:ext cx="3613139" cy="4189146"/>
          </a:xfrm>
          <a:prstGeom prst="rect">
            <a:avLst/>
          </a:prstGeom>
        </p:spPr>
      </p:pic>
    </p:spTree>
    <p:extLst>
      <p:ext uri="{BB962C8B-B14F-4D97-AF65-F5344CB8AC3E}">
        <p14:creationId xmlns:p14="http://schemas.microsoft.com/office/powerpoint/2010/main" val="3573839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4306359"/>
            <a:ext cx="6912768" cy="830997"/>
          </a:xfrm>
          <a:prstGeom prst="rect">
            <a:avLst/>
          </a:prstGeom>
          <a:noFill/>
        </p:spPr>
        <p:txBody>
          <a:bodyPr wrap="square" rtlCol="0">
            <a:spAutoFit/>
          </a:bodyPr>
          <a:lstStyle/>
          <a:p>
            <a:r>
              <a:rPr lang="en-US" dirty="0">
                <a:solidFill>
                  <a:srgbClr val="000090"/>
                </a:solidFill>
              </a:rPr>
              <a:t>Marcel Duchamp’s The Bride Stripped Bare By Her Bachelors, Even (The Large Glass)</a:t>
            </a:r>
          </a:p>
        </p:txBody>
      </p:sp>
      <p:pic>
        <p:nvPicPr>
          <p:cNvPr id="2" name="Picture 1" descr="T02011_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0"/>
            <a:ext cx="3032627" cy="4082485"/>
          </a:xfrm>
          <a:prstGeom prst="rect">
            <a:avLst/>
          </a:prstGeom>
        </p:spPr>
      </p:pic>
    </p:spTree>
    <p:extLst>
      <p:ext uri="{BB962C8B-B14F-4D97-AF65-F5344CB8AC3E}">
        <p14:creationId xmlns:p14="http://schemas.microsoft.com/office/powerpoint/2010/main" val="171270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4306359"/>
            <a:ext cx="6912768" cy="461665"/>
          </a:xfrm>
          <a:prstGeom prst="rect">
            <a:avLst/>
          </a:prstGeom>
          <a:noFill/>
        </p:spPr>
        <p:txBody>
          <a:bodyPr wrap="square" rtlCol="0">
            <a:spAutoFit/>
          </a:bodyPr>
          <a:lstStyle/>
          <a:p>
            <a:pPr algn="ctr"/>
            <a:r>
              <a:rPr lang="en-US" i="1" dirty="0" smtClean="0">
                <a:solidFill>
                  <a:srgbClr val="000090"/>
                </a:solidFill>
              </a:rPr>
              <a:t>Saint Joan</a:t>
            </a:r>
            <a:r>
              <a:rPr lang="en-US" dirty="0" smtClean="0">
                <a:solidFill>
                  <a:srgbClr val="000090"/>
                </a:solidFill>
              </a:rPr>
              <a:t>, by George Bernard Shaw</a:t>
            </a:r>
            <a:endParaRPr lang="en-US" dirty="0">
              <a:solidFill>
                <a:srgbClr val="000090"/>
              </a:solidFill>
            </a:endParaRPr>
          </a:p>
        </p:txBody>
      </p:sp>
      <p:pic>
        <p:nvPicPr>
          <p:cNvPr id="5" name="Picture 4" descr="122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23478"/>
            <a:ext cx="3096344" cy="4118138"/>
          </a:xfrm>
          <a:prstGeom prst="rect">
            <a:avLst/>
          </a:prstGeom>
        </p:spPr>
      </p:pic>
    </p:spTree>
    <p:extLst>
      <p:ext uri="{BB962C8B-B14F-4D97-AF65-F5344CB8AC3E}">
        <p14:creationId xmlns:p14="http://schemas.microsoft.com/office/powerpoint/2010/main" val="230711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4306359"/>
            <a:ext cx="6912768" cy="461665"/>
          </a:xfrm>
          <a:prstGeom prst="rect">
            <a:avLst/>
          </a:prstGeom>
          <a:noFill/>
        </p:spPr>
        <p:txBody>
          <a:bodyPr wrap="square" rtlCol="0">
            <a:spAutoFit/>
          </a:bodyPr>
          <a:lstStyle/>
          <a:p>
            <a:pPr algn="ctr"/>
            <a:r>
              <a:rPr lang="en-US" i="1" dirty="0">
                <a:solidFill>
                  <a:srgbClr val="000090"/>
                </a:solidFill>
              </a:rPr>
              <a:t>The Ego and the </a:t>
            </a:r>
            <a:r>
              <a:rPr lang="en-US" i="1" dirty="0" smtClean="0">
                <a:solidFill>
                  <a:srgbClr val="000090"/>
                </a:solidFill>
              </a:rPr>
              <a:t>Id</a:t>
            </a:r>
            <a:r>
              <a:rPr lang="en-US" dirty="0" smtClean="0">
                <a:solidFill>
                  <a:srgbClr val="000090"/>
                </a:solidFill>
              </a:rPr>
              <a:t>, </a:t>
            </a:r>
            <a:r>
              <a:rPr lang="en-US" dirty="0">
                <a:solidFill>
                  <a:srgbClr val="000090"/>
                </a:solidFill>
              </a:rPr>
              <a:t>by Sigmund Freud</a:t>
            </a:r>
          </a:p>
        </p:txBody>
      </p:sp>
      <p:pic>
        <p:nvPicPr>
          <p:cNvPr id="2" name="Picture 1" descr="13243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195486"/>
            <a:ext cx="2664296" cy="4006460"/>
          </a:xfrm>
          <a:prstGeom prst="rect">
            <a:avLst/>
          </a:prstGeom>
        </p:spPr>
      </p:pic>
    </p:spTree>
    <p:extLst>
      <p:ext uri="{BB962C8B-B14F-4D97-AF65-F5344CB8AC3E}">
        <p14:creationId xmlns:p14="http://schemas.microsoft.com/office/powerpoint/2010/main" val="314280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306359"/>
            <a:ext cx="8208912" cy="830997"/>
          </a:xfrm>
          <a:prstGeom prst="rect">
            <a:avLst/>
          </a:prstGeom>
          <a:noFill/>
        </p:spPr>
        <p:txBody>
          <a:bodyPr wrap="square" rtlCol="0">
            <a:spAutoFit/>
          </a:bodyPr>
          <a:lstStyle/>
          <a:p>
            <a:pPr algn="ctr"/>
            <a:r>
              <a:rPr lang="en-US" dirty="0">
                <a:solidFill>
                  <a:srgbClr val="000090"/>
                </a:solidFill>
              </a:rPr>
              <a:t>Two of Agatha Christie’s </a:t>
            </a:r>
            <a:r>
              <a:rPr lang="en-US" dirty="0" err="1">
                <a:solidFill>
                  <a:srgbClr val="000090"/>
                </a:solidFill>
              </a:rPr>
              <a:t>Hercule</a:t>
            </a:r>
            <a:r>
              <a:rPr lang="en-US" dirty="0">
                <a:solidFill>
                  <a:srgbClr val="000090"/>
                </a:solidFill>
              </a:rPr>
              <a:t> </a:t>
            </a:r>
            <a:r>
              <a:rPr lang="en-US" dirty="0" err="1">
                <a:solidFill>
                  <a:srgbClr val="000090"/>
                </a:solidFill>
              </a:rPr>
              <a:t>Poirot</a:t>
            </a:r>
            <a:r>
              <a:rPr lang="en-US" dirty="0">
                <a:solidFill>
                  <a:srgbClr val="000090"/>
                </a:solidFill>
              </a:rPr>
              <a:t> novels, </a:t>
            </a:r>
            <a:endParaRPr lang="en-US" dirty="0" smtClean="0">
              <a:solidFill>
                <a:srgbClr val="000090"/>
              </a:solidFill>
            </a:endParaRPr>
          </a:p>
          <a:p>
            <a:pPr algn="ctr"/>
            <a:r>
              <a:rPr lang="en-US" i="1" dirty="0" smtClean="0">
                <a:solidFill>
                  <a:srgbClr val="000090"/>
                </a:solidFill>
              </a:rPr>
              <a:t>The </a:t>
            </a:r>
            <a:r>
              <a:rPr lang="en-US" i="1" dirty="0">
                <a:solidFill>
                  <a:srgbClr val="000090"/>
                </a:solidFill>
              </a:rPr>
              <a:t>Murder of Roger </a:t>
            </a:r>
            <a:r>
              <a:rPr lang="en-US" i="1" dirty="0" err="1">
                <a:solidFill>
                  <a:srgbClr val="000090"/>
                </a:solidFill>
              </a:rPr>
              <a:t>Ackroyd</a:t>
            </a:r>
            <a:r>
              <a:rPr lang="en-US" i="1" dirty="0">
                <a:solidFill>
                  <a:srgbClr val="000090"/>
                </a:solidFill>
              </a:rPr>
              <a:t> </a:t>
            </a:r>
            <a:r>
              <a:rPr lang="en-US" dirty="0">
                <a:solidFill>
                  <a:srgbClr val="000090"/>
                </a:solidFill>
              </a:rPr>
              <a:t>and </a:t>
            </a:r>
            <a:r>
              <a:rPr lang="en-US" i="1" dirty="0">
                <a:solidFill>
                  <a:srgbClr val="000090"/>
                </a:solidFill>
              </a:rPr>
              <a:t>The Murder on the Links</a:t>
            </a:r>
          </a:p>
        </p:txBody>
      </p:sp>
      <p:pic>
        <p:nvPicPr>
          <p:cNvPr id="2" name="Picture 1" descr="4775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22" y="0"/>
            <a:ext cx="2591617" cy="4155926"/>
          </a:xfrm>
          <a:prstGeom prst="rect">
            <a:avLst/>
          </a:prstGeom>
        </p:spPr>
      </p:pic>
    </p:spTree>
    <p:extLst>
      <p:ext uri="{BB962C8B-B14F-4D97-AF65-F5344CB8AC3E}">
        <p14:creationId xmlns:p14="http://schemas.microsoft.com/office/powerpoint/2010/main" val="403621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200" dirty="0" smtClean="0"/>
              <a:t>Opened access to a </a:t>
            </a:r>
            <a:r>
              <a:rPr lang="en-US" sz="3200" dirty="0"/>
              <a:t>collection of over 53,000 works including novels, poems, journals, research volumes, and musical scores published in the United States in 1923</a:t>
            </a:r>
          </a:p>
        </p:txBody>
      </p:sp>
      <p:sp>
        <p:nvSpPr>
          <p:cNvPr id="3" name="Title 2"/>
          <p:cNvSpPr>
            <a:spLocks noGrp="1"/>
          </p:cNvSpPr>
          <p:nvPr>
            <p:ph type="title"/>
          </p:nvPr>
        </p:nvSpPr>
        <p:spPr/>
        <p:txBody>
          <a:bodyPr/>
          <a:lstStyle/>
          <a:p>
            <a:r>
              <a:rPr lang="en-US" dirty="0" err="1" smtClean="0"/>
              <a:t>Hathi</a:t>
            </a:r>
            <a:r>
              <a:rPr lang="en-US" dirty="0" smtClean="0"/>
              <a:t> Trust 1923 collection</a:t>
            </a:r>
            <a:endParaRPr lang="en-US" dirty="0"/>
          </a:p>
        </p:txBody>
      </p:sp>
    </p:spTree>
    <p:extLst>
      <p:ext uri="{BB962C8B-B14F-4D97-AF65-F5344CB8AC3E}">
        <p14:creationId xmlns:p14="http://schemas.microsoft.com/office/powerpoint/2010/main" val="4139024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685800" y="3771900"/>
            <a:ext cx="7772400" cy="1085850"/>
          </a:xfrm>
        </p:spPr>
        <p:txBody>
          <a:bodyPr>
            <a:normAutofit fontScale="92500" lnSpcReduction="10000"/>
          </a:bodyPr>
          <a:lstStyle/>
          <a:p>
            <a:pPr algn="ctr">
              <a:buFontTx/>
              <a:buNone/>
            </a:pPr>
            <a:r>
              <a:rPr lang="en-US" b="1" u="sng" dirty="0" smtClean="0"/>
              <a:t>Acknowledgements</a:t>
            </a:r>
          </a:p>
          <a:p>
            <a:pPr algn="ctr">
              <a:buFontTx/>
              <a:buNone/>
            </a:pPr>
            <a:r>
              <a:rPr lang="en-US" sz="2000" dirty="0" smtClean="0"/>
              <a:t>The preceding slides are based on the work of the </a:t>
            </a:r>
          </a:p>
          <a:p>
            <a:pPr algn="ctr">
              <a:buFontTx/>
              <a:buNone/>
            </a:pPr>
            <a:r>
              <a:rPr lang="en-US" sz="2000" dirty="0" smtClean="0"/>
              <a:t>UCLA Library Scholarly Communications Steering Committee</a:t>
            </a:r>
          </a:p>
        </p:txBody>
      </p:sp>
      <p:sp>
        <p:nvSpPr>
          <p:cNvPr id="56321" name="Title 1"/>
          <p:cNvSpPr>
            <a:spLocks noGrp="1"/>
          </p:cNvSpPr>
          <p:nvPr>
            <p:ph type="title"/>
          </p:nvPr>
        </p:nvSpPr>
        <p:spPr>
          <a:xfrm>
            <a:off x="3923928" y="987574"/>
            <a:ext cx="4229072" cy="2275292"/>
          </a:xfrm>
        </p:spPr>
        <p:txBody>
          <a:bodyPr>
            <a:normAutofit fontScale="90000"/>
          </a:bodyPr>
          <a:lstStyle/>
          <a:p>
            <a:pPr algn="r" eaLnBrk="1" hangingPunct="1"/>
            <a:r>
              <a:rPr lang="en-US" sz="5400" i="1" dirty="0" smtClean="0"/>
              <a:t>Questions?</a:t>
            </a:r>
            <a:r>
              <a:rPr lang="en-US" sz="5400" dirty="0" smtClean="0"/>
              <a:t/>
            </a:r>
            <a:br>
              <a:rPr lang="en-US" sz="5400" dirty="0" smtClean="0"/>
            </a:br>
            <a:r>
              <a:rPr lang="en-US" sz="5400" dirty="0"/>
              <a:t/>
            </a:r>
            <a:br>
              <a:rPr lang="en-US" sz="5400" dirty="0"/>
            </a:br>
            <a:r>
              <a:rPr lang="en-US" sz="5400" dirty="0" smtClean="0"/>
              <a:t>Thank You!</a:t>
            </a:r>
          </a:p>
        </p:txBody>
      </p:sp>
      <p:sp>
        <p:nvSpPr>
          <p:cNvPr id="4" name="TextBox 3"/>
          <p:cNvSpPr txBox="1"/>
          <p:nvPr/>
        </p:nvSpPr>
        <p:spPr>
          <a:xfrm>
            <a:off x="428596" y="4768469"/>
            <a:ext cx="8143932" cy="630942"/>
          </a:xfrm>
          <a:prstGeom prst="rect">
            <a:avLst/>
          </a:prstGeom>
          <a:noFill/>
        </p:spPr>
        <p:txBody>
          <a:bodyPr wrap="square" rtlCol="0">
            <a:spAutoFit/>
          </a:bodyPr>
          <a:lstStyle/>
          <a:p>
            <a:r>
              <a:rPr lang="en-US" sz="1100" dirty="0" smtClean="0"/>
              <a:t>Photo from flickr: </a:t>
            </a:r>
            <a:r>
              <a:rPr lang="en-US" sz="1100" dirty="0" smtClean="0">
                <a:hlinkClick r:id="rId3"/>
              </a:rPr>
              <a:t>http://www.flickr.com/photos/marcobellucci/3534516458/</a:t>
            </a:r>
            <a:endParaRPr lang="en-US" sz="1100" dirty="0" smtClean="0"/>
          </a:p>
          <a:p>
            <a:endParaRPr lang="en-US" dirty="0"/>
          </a:p>
        </p:txBody>
      </p:sp>
      <p:pic>
        <p:nvPicPr>
          <p:cNvPr id="2050" name="Picture 2"/>
          <p:cNvPicPr>
            <a:picLocks noChangeAspect="1" noChangeArrowheads="1"/>
          </p:cNvPicPr>
          <p:nvPr/>
        </p:nvPicPr>
        <p:blipFill>
          <a:blip r:embed="rId4" cstate="print"/>
          <a:srcRect b="21053"/>
          <a:stretch>
            <a:fillRect/>
          </a:stretch>
        </p:blipFill>
        <p:spPr bwMode="auto">
          <a:xfrm>
            <a:off x="357158" y="803659"/>
            <a:ext cx="3607618" cy="2848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4082" y="3096243"/>
            <a:ext cx="8282878" cy="1385138"/>
          </a:xfrm>
        </p:spPr>
        <p:txBody>
          <a:bodyPr>
            <a:noAutofit/>
          </a:bodyPr>
          <a:lstStyle/>
          <a:p>
            <a:pPr algn="l"/>
            <a:r>
              <a:rPr lang="en-US" sz="2400" dirty="0">
                <a:solidFill>
                  <a:srgbClr val="318098"/>
                </a:solidFill>
              </a:rPr>
              <a:t>FORCE11 Scholarly Communications </a:t>
            </a:r>
            <a:r>
              <a:rPr lang="en-US" sz="2400" dirty="0" smtClean="0">
                <a:solidFill>
                  <a:srgbClr val="318098"/>
                </a:solidFill>
              </a:rPr>
              <a:t>Institute</a:t>
            </a:r>
          </a:p>
          <a:p>
            <a:pPr algn="l"/>
            <a:r>
              <a:rPr lang="en-US" sz="2400" dirty="0" smtClean="0">
                <a:solidFill>
                  <a:srgbClr val="318098"/>
                </a:solidFill>
              </a:rPr>
              <a:t>August 5–9, 2019 </a:t>
            </a:r>
            <a:r>
              <a:rPr lang="en-US" sz="1200" dirty="0" smtClean="0">
                <a:solidFill>
                  <a:srgbClr val="318098"/>
                </a:solidFill>
              </a:rPr>
              <a:t>•</a:t>
            </a:r>
            <a:r>
              <a:rPr lang="en-US" sz="2400" dirty="0" smtClean="0">
                <a:solidFill>
                  <a:srgbClr val="318098"/>
                </a:solidFill>
              </a:rPr>
              <a:t> UCLA, Los Angeles, CA</a:t>
            </a:r>
          </a:p>
          <a:p>
            <a:pPr algn="l"/>
            <a:r>
              <a:rPr lang="en-US" sz="2400" dirty="0" smtClean="0">
                <a:solidFill>
                  <a:srgbClr val="0A5669"/>
                </a:solidFill>
              </a:rPr>
              <a:t>www.force11.org/</a:t>
            </a:r>
            <a:r>
              <a:rPr lang="en-US" sz="2400" dirty="0" err="1" smtClean="0">
                <a:solidFill>
                  <a:srgbClr val="0A5669"/>
                </a:solidFill>
              </a:rPr>
              <a:t>fsci</a:t>
            </a:r>
            <a:r>
              <a:rPr lang="en-US" sz="2400" dirty="0" smtClean="0">
                <a:solidFill>
                  <a:srgbClr val="0A5669"/>
                </a:solidFill>
              </a:rPr>
              <a:t>/2019</a:t>
            </a:r>
          </a:p>
          <a:p>
            <a:pPr algn="l"/>
            <a:endParaRPr lang="en-US" sz="1600" dirty="0">
              <a:solidFill>
                <a:srgbClr val="136D85"/>
              </a:solidFill>
            </a:endParaRPr>
          </a:p>
          <a:p>
            <a:pPr algn="l"/>
            <a:endParaRPr lang="en-US" sz="1800" dirty="0">
              <a:solidFill>
                <a:srgbClr val="136D85"/>
              </a:solidFill>
            </a:endParaRPr>
          </a:p>
        </p:txBody>
      </p:sp>
      <p:pic>
        <p:nvPicPr>
          <p:cNvPr id="9" name="Picture 8" descr="FSCI-forPP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69" y="1527360"/>
            <a:ext cx="4456590" cy="1403000"/>
          </a:xfrm>
          <a:prstGeom prst="rect">
            <a:avLst/>
          </a:prstGeom>
        </p:spPr>
      </p:pic>
      <p:pic>
        <p:nvPicPr>
          <p:cNvPr id="11" name="Picture 10" descr="FORCE11-logo-white-horizontal.eps"/>
          <p:cNvPicPr>
            <a:picLocks noChangeAspect="1"/>
          </p:cNvPicPr>
          <p:nvPr/>
        </p:nvPicPr>
        <p:blipFill rotWithShape="1">
          <a:blip r:embed="rId3" cstate="print">
            <a:extLst>
              <a:ext uri="{28A0092B-C50C-407E-A947-70E740481C1C}">
                <a14:useLocalDpi xmlns:a14="http://schemas.microsoft.com/office/drawing/2010/main" val="0"/>
              </a:ext>
            </a:extLst>
          </a:blip>
          <a:srcRect b="23968"/>
          <a:stretch/>
        </p:blipFill>
        <p:spPr>
          <a:xfrm>
            <a:off x="7781344" y="4772103"/>
            <a:ext cx="983480" cy="178542"/>
          </a:xfrm>
          <a:prstGeom prst="rect">
            <a:avLst/>
          </a:prstGeom>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4546600" y="2552700"/>
            <a:ext cx="38100" cy="38100"/>
          </a:xfrm>
          <a:prstGeom prst="rect">
            <a:avLst/>
          </a:prstGeom>
        </p:spPr>
      </p:pic>
      <p:sp>
        <p:nvSpPr>
          <p:cNvPr id="6" name="Subtitle 2"/>
          <p:cNvSpPr txBox="1">
            <a:spLocks/>
          </p:cNvSpPr>
          <p:nvPr/>
        </p:nvSpPr>
        <p:spPr>
          <a:xfrm>
            <a:off x="482369" y="1039958"/>
            <a:ext cx="4641012" cy="4057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Optima"/>
                <a:ea typeface="+mn-ea"/>
                <a:cs typeface="Optima"/>
              </a:defRPr>
            </a:lvl1pPr>
            <a:lvl2pPr marL="457200" indent="0" algn="ctr" defTabSz="457200" rtl="0" eaLnBrk="1" latinLnBrk="0" hangingPunct="1">
              <a:spcBef>
                <a:spcPct val="20000"/>
              </a:spcBef>
              <a:buFont typeface="Arial"/>
              <a:buNone/>
              <a:defRPr sz="2800" kern="1200">
                <a:solidFill>
                  <a:schemeClr val="tx1">
                    <a:tint val="75000"/>
                  </a:schemeClr>
                </a:solidFill>
                <a:latin typeface="Optima"/>
                <a:ea typeface="+mn-ea"/>
                <a:cs typeface="Optima"/>
              </a:defRPr>
            </a:lvl2pPr>
            <a:lvl3pPr marL="914400" indent="0" algn="ctr" defTabSz="457200" rtl="0" eaLnBrk="1" latinLnBrk="0" hangingPunct="1">
              <a:spcBef>
                <a:spcPct val="20000"/>
              </a:spcBef>
              <a:buFont typeface="Arial"/>
              <a:buNone/>
              <a:defRPr sz="2400" kern="1200">
                <a:solidFill>
                  <a:schemeClr val="tx1">
                    <a:tint val="75000"/>
                  </a:schemeClr>
                </a:solidFill>
                <a:latin typeface="Optima"/>
                <a:ea typeface="+mn-ea"/>
                <a:cs typeface="Optima"/>
              </a:defRPr>
            </a:lvl3pPr>
            <a:lvl4pPr marL="1371600" indent="0" algn="ctr" defTabSz="457200" rtl="0" eaLnBrk="1" latinLnBrk="0" hangingPunct="1">
              <a:spcBef>
                <a:spcPct val="20000"/>
              </a:spcBef>
              <a:buFont typeface="Arial"/>
              <a:buNone/>
              <a:defRPr sz="2000" kern="1200">
                <a:solidFill>
                  <a:schemeClr val="tx1">
                    <a:tint val="75000"/>
                  </a:schemeClr>
                </a:solidFill>
                <a:latin typeface="Optima"/>
                <a:ea typeface="+mn-ea"/>
                <a:cs typeface="Optima"/>
              </a:defRPr>
            </a:lvl4pPr>
            <a:lvl5pPr marL="1828800" indent="0" algn="ctr" defTabSz="457200" rtl="0" eaLnBrk="1" latinLnBrk="0" hangingPunct="1">
              <a:spcBef>
                <a:spcPct val="20000"/>
              </a:spcBef>
              <a:buFont typeface="Arial"/>
              <a:buNone/>
              <a:defRPr sz="2000" kern="1200">
                <a:solidFill>
                  <a:schemeClr val="tx1">
                    <a:tint val="75000"/>
                  </a:schemeClr>
                </a:solidFill>
                <a:latin typeface="Optima"/>
                <a:ea typeface="+mn-ea"/>
                <a:cs typeface="Optim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spcAft>
                <a:spcPts val="0"/>
              </a:spcAft>
            </a:pPr>
            <a:r>
              <a:rPr lang="en-US" sz="2400" dirty="0" smtClean="0">
                <a:solidFill>
                  <a:srgbClr val="318098"/>
                </a:solidFill>
              </a:rPr>
              <a:t>In Partnership with UCLA Library</a:t>
            </a:r>
            <a:endParaRPr lang="en-US" sz="1600" dirty="0" smtClean="0">
              <a:solidFill>
                <a:srgbClr val="136D85"/>
              </a:solidFill>
            </a:endParaRPr>
          </a:p>
          <a:p>
            <a:pPr algn="l" fontAlgn="auto">
              <a:spcAft>
                <a:spcPts val="0"/>
              </a:spcAft>
            </a:pPr>
            <a:endParaRPr lang="en-US" sz="1800" dirty="0">
              <a:solidFill>
                <a:srgbClr val="136D85"/>
              </a:solidFill>
            </a:endParaRPr>
          </a:p>
        </p:txBody>
      </p:sp>
    </p:spTree>
    <p:extLst>
      <p:ext uri="{BB962C8B-B14F-4D97-AF65-F5344CB8AC3E}">
        <p14:creationId xmlns:p14="http://schemas.microsoft.com/office/powerpoint/2010/main" val="287429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0" y="749300"/>
            <a:ext cx="8893175" cy="536575"/>
          </a:xfrm>
        </p:spPr>
        <p:txBody>
          <a:bodyPr>
            <a:noAutofit/>
          </a:bodyPr>
          <a:lstStyle/>
          <a:p>
            <a:pPr algn="ctr"/>
            <a:r>
              <a:rPr lang="en-US" sz="4000" dirty="0" smtClean="0">
                <a:solidFill>
                  <a:srgbClr val="000090"/>
                </a:solidFill>
                <a:latin typeface="Times New Roman" charset="0"/>
                <a:ea typeface="ＭＳ Ｐゴシック" charset="-128"/>
                <a:cs typeface="ＭＳ Ｐゴシック" charset="-128"/>
              </a:rPr>
              <a:t>Disclaimer</a:t>
            </a:r>
            <a:endParaRPr lang="en-US" sz="4000" dirty="0">
              <a:solidFill>
                <a:srgbClr val="000090"/>
              </a:solidFill>
              <a:latin typeface="Times New Roman" charset="0"/>
              <a:ea typeface="ＭＳ Ｐゴシック" charset="-128"/>
              <a:cs typeface="ＭＳ Ｐゴシック" charset="-128"/>
            </a:endParaRPr>
          </a:p>
        </p:txBody>
      </p:sp>
      <p:sp>
        <p:nvSpPr>
          <p:cNvPr id="4" name="TextBox 3"/>
          <p:cNvSpPr txBox="1"/>
          <p:nvPr/>
        </p:nvSpPr>
        <p:spPr>
          <a:xfrm>
            <a:off x="304800" y="1371600"/>
            <a:ext cx="8534400" cy="2923878"/>
          </a:xfrm>
          <a:prstGeom prst="rect">
            <a:avLst/>
          </a:prstGeom>
          <a:noFill/>
        </p:spPr>
        <p:txBody>
          <a:bodyPr wrap="square" rtlCol="0">
            <a:spAutoFit/>
          </a:bodyPr>
          <a:lstStyle/>
          <a:p>
            <a:pPr algn="ctr"/>
            <a:r>
              <a:rPr lang="en-US" sz="3200" dirty="0" smtClean="0">
                <a:solidFill>
                  <a:srgbClr val="FF0000"/>
                </a:solidFill>
                <a:latin typeface="Times New Roman"/>
                <a:cs typeface="Times New Roman"/>
              </a:rPr>
              <a:t>I am not an attorney, and cannot offer legal advice.  </a:t>
            </a:r>
          </a:p>
          <a:p>
            <a:pPr algn="ctr"/>
            <a:endParaRPr lang="en-US" sz="3200" dirty="0" smtClean="0">
              <a:latin typeface="Times New Roman"/>
              <a:cs typeface="Times New Roman"/>
            </a:endParaRPr>
          </a:p>
          <a:p>
            <a:pPr algn="ctr"/>
            <a:r>
              <a:rPr lang="en-US" dirty="0" smtClean="0">
                <a:solidFill>
                  <a:srgbClr val="000090"/>
                </a:solidFill>
                <a:latin typeface="Times New Roman"/>
                <a:cs typeface="Times New Roman"/>
              </a:rPr>
              <a:t>The following information is presented to educate about copyright law and institutional policy in general terms.  If you are unclear about your options when confronted with a specific legal issue related to copyright, you are urged to consult with an attorney with a background in copyright law. </a:t>
            </a:r>
            <a:endParaRPr lang="en-US" dirty="0">
              <a:solidFill>
                <a:srgbClr val="000090"/>
              </a:solidFill>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026"/>
          <p:cNvSpPr>
            <a:spLocks noGrp="1" noChangeArrowheads="1"/>
          </p:cNvSpPr>
          <p:nvPr>
            <p:ph type="title" idx="4294967295"/>
          </p:nvPr>
        </p:nvSpPr>
        <p:spPr>
          <a:xfrm>
            <a:off x="0" y="195263"/>
            <a:ext cx="9144000" cy="628650"/>
          </a:xfrm>
        </p:spPr>
        <p:txBody>
          <a:bodyPr>
            <a:normAutofit fontScale="90000"/>
          </a:bodyPr>
          <a:lstStyle/>
          <a:p>
            <a:pPr algn="ctr"/>
            <a:r>
              <a:rPr lang="en-US" b="1" dirty="0" smtClean="0">
                <a:solidFill>
                  <a:srgbClr val="000090"/>
                </a:solidFill>
                <a:latin typeface="Times New Roman" pitchFamily="84" charset="0"/>
                <a:ea typeface="ＭＳ Ｐゴシック" pitchFamily="84" charset="-128"/>
                <a:cs typeface="ＭＳ Ｐゴシック" pitchFamily="84" charset="-128"/>
              </a:rPr>
              <a:t>Copyright’s legislative </a:t>
            </a:r>
            <a:r>
              <a:rPr lang="en-US" b="1" dirty="0">
                <a:solidFill>
                  <a:srgbClr val="000090"/>
                </a:solidFill>
                <a:latin typeface="Times New Roman" pitchFamily="84" charset="0"/>
                <a:ea typeface="ＭＳ Ｐゴシック" pitchFamily="84" charset="-128"/>
                <a:cs typeface="ＭＳ Ｐゴシック" pitchFamily="84" charset="-128"/>
              </a:rPr>
              <a:t>evolution</a:t>
            </a:r>
            <a:endParaRPr lang="en-US" dirty="0">
              <a:solidFill>
                <a:srgbClr val="000090"/>
              </a:solidFill>
              <a:latin typeface="Times New Roman" pitchFamily="84" charset="0"/>
              <a:ea typeface="ＭＳ Ｐゴシック" pitchFamily="84" charset="-128"/>
              <a:cs typeface="ＭＳ Ｐゴシック" pitchFamily="84" charset="-128"/>
            </a:endParaRPr>
          </a:p>
        </p:txBody>
      </p:sp>
      <p:sp>
        <p:nvSpPr>
          <p:cNvPr id="52228" name="Text Box 4"/>
          <p:cNvSpPr txBox="1">
            <a:spLocks noChangeArrowheads="1"/>
          </p:cNvSpPr>
          <p:nvPr/>
        </p:nvSpPr>
        <p:spPr bwMode="auto">
          <a:xfrm>
            <a:off x="323528" y="1131590"/>
            <a:ext cx="8458200" cy="3724096"/>
          </a:xfrm>
          <a:prstGeom prst="rect">
            <a:avLst/>
          </a:prstGeom>
          <a:noFill/>
          <a:ln w="9525">
            <a:noFill/>
            <a:miter lim="800000"/>
            <a:headEnd/>
            <a:tailEnd/>
          </a:ln>
        </p:spPr>
        <p:txBody>
          <a:bodyPr wrap="square">
            <a:prstTxWarp prst="textNoShape">
              <a:avLst/>
            </a:prstTxWarp>
            <a:spAutoFit/>
          </a:bodyPr>
          <a:lstStyle/>
          <a:p>
            <a:pPr>
              <a:spcBef>
                <a:spcPts val="240"/>
              </a:spcBef>
              <a:buFontTx/>
              <a:buChar char="•"/>
            </a:pPr>
            <a:r>
              <a:rPr lang="en-US" dirty="0" smtClean="0">
                <a:solidFill>
                  <a:srgbClr val="000090"/>
                </a:solidFill>
                <a:latin typeface="Times New Roman" pitchFamily="18" charset="0"/>
                <a:cs typeface="Times New Roman" pitchFamily="18" charset="0"/>
              </a:rPr>
              <a:t>Basic concept </a:t>
            </a:r>
            <a:r>
              <a:rPr lang="en-US" dirty="0">
                <a:solidFill>
                  <a:srgbClr val="000090"/>
                </a:solidFill>
                <a:latin typeface="Times New Roman" pitchFamily="18" charset="0"/>
                <a:cs typeface="Times New Roman" pitchFamily="18" charset="0"/>
              </a:rPr>
              <a:t>of </a:t>
            </a:r>
            <a:r>
              <a:rPr lang="en-US" dirty="0" smtClean="0">
                <a:solidFill>
                  <a:srgbClr val="000090"/>
                </a:solidFill>
                <a:latin typeface="Times New Roman" pitchFamily="18" charset="0"/>
                <a:cs typeface="Times New Roman" pitchFamily="18" charset="0"/>
              </a:rPr>
              <a:t>Copyright </a:t>
            </a:r>
            <a:r>
              <a:rPr lang="en-US" dirty="0">
                <a:solidFill>
                  <a:srgbClr val="000090"/>
                </a:solidFill>
                <a:latin typeface="Times New Roman" pitchFamily="18" charset="0"/>
                <a:cs typeface="Times New Roman" pitchFamily="18" charset="0"/>
              </a:rPr>
              <a:t>can be traced to 5th Century Ireland</a:t>
            </a:r>
          </a:p>
          <a:p>
            <a:pPr>
              <a:spcBef>
                <a:spcPts val="240"/>
              </a:spcBef>
              <a:buFontTx/>
              <a:buChar char="•"/>
            </a:pPr>
            <a:r>
              <a:rPr lang="en-US" dirty="0">
                <a:solidFill>
                  <a:srgbClr val="000090"/>
                </a:solidFill>
                <a:latin typeface="Times New Roman" pitchFamily="18" charset="0"/>
                <a:cs typeface="Times New Roman" pitchFamily="18" charset="0"/>
              </a:rPr>
              <a:t>Modern Origins in </a:t>
            </a:r>
            <a:r>
              <a:rPr lang="en-US" dirty="0" smtClean="0">
                <a:solidFill>
                  <a:srgbClr val="000090"/>
                </a:solidFill>
                <a:latin typeface="Times New Roman" pitchFamily="18" charset="0"/>
                <a:cs typeface="Times New Roman" pitchFamily="18" charset="0"/>
              </a:rPr>
              <a:t>British </a:t>
            </a:r>
            <a:r>
              <a:rPr lang="en-US" dirty="0">
                <a:solidFill>
                  <a:srgbClr val="000090"/>
                </a:solidFill>
                <a:latin typeface="Times New Roman" pitchFamily="18" charset="0"/>
                <a:cs typeface="Times New Roman" pitchFamily="18" charset="0"/>
              </a:rPr>
              <a:t>law (Statute of Anne, 1709)</a:t>
            </a:r>
          </a:p>
          <a:p>
            <a:pPr>
              <a:spcBef>
                <a:spcPts val="240"/>
              </a:spcBef>
              <a:buFontTx/>
              <a:buChar char="•"/>
            </a:pPr>
            <a:r>
              <a:rPr lang="en-US" dirty="0">
                <a:solidFill>
                  <a:srgbClr val="000090"/>
                </a:solidFill>
                <a:latin typeface="Times New Roman" pitchFamily="18" charset="0"/>
                <a:cs typeface="Times New Roman" pitchFamily="18" charset="0"/>
              </a:rPr>
              <a:t>First US law in 1790; many revisions over the years.</a:t>
            </a:r>
          </a:p>
          <a:p>
            <a:pPr>
              <a:spcBef>
                <a:spcPts val="240"/>
              </a:spcBef>
              <a:buFontTx/>
              <a:buChar char="•"/>
            </a:pPr>
            <a:r>
              <a:rPr lang="en-US" b="1" dirty="0">
                <a:solidFill>
                  <a:srgbClr val="000090"/>
                </a:solidFill>
                <a:latin typeface="Times New Roman" pitchFamily="18" charset="0"/>
                <a:cs typeface="Times New Roman" pitchFamily="18" charset="0"/>
              </a:rPr>
              <a:t>The Copyright Act of 1976 is current law</a:t>
            </a:r>
            <a:r>
              <a:rPr lang="en-US" dirty="0">
                <a:solidFill>
                  <a:srgbClr val="000090"/>
                </a:solidFill>
                <a:latin typeface="Times New Roman" pitchFamily="18" charset="0"/>
                <a:cs typeface="Times New Roman" pitchFamily="18" charset="0"/>
              </a:rPr>
              <a:t>, also known as Title </a:t>
            </a:r>
            <a:r>
              <a:rPr lang="en-US" dirty="0" smtClean="0">
                <a:solidFill>
                  <a:srgbClr val="000090"/>
                </a:solidFill>
                <a:latin typeface="Times New Roman" pitchFamily="18" charset="0"/>
                <a:cs typeface="Times New Roman" pitchFamily="18" charset="0"/>
              </a:rPr>
              <a:t>    17 </a:t>
            </a:r>
            <a:r>
              <a:rPr lang="en-US" dirty="0">
                <a:solidFill>
                  <a:srgbClr val="000090"/>
                </a:solidFill>
                <a:latin typeface="Times New Roman" pitchFamily="18" charset="0"/>
                <a:cs typeface="Times New Roman" pitchFamily="18" charset="0"/>
              </a:rPr>
              <a:t>of the U.S. Code.</a:t>
            </a:r>
          </a:p>
          <a:p>
            <a:pPr>
              <a:spcBef>
                <a:spcPts val="240"/>
              </a:spcBef>
            </a:pPr>
            <a:r>
              <a:rPr lang="en-US" sz="2000" i="1" dirty="0" smtClean="0">
                <a:solidFill>
                  <a:srgbClr val="000090"/>
                </a:solidFill>
                <a:latin typeface="Times New Roman" pitchFamily="18" charset="0"/>
                <a:cs typeface="Times New Roman" pitchFamily="18" charset="0"/>
              </a:rPr>
              <a:t>	But </a:t>
            </a:r>
            <a:r>
              <a:rPr lang="en-US" sz="2000" i="1" dirty="0">
                <a:solidFill>
                  <a:srgbClr val="000090"/>
                </a:solidFill>
                <a:latin typeface="Times New Roman" pitchFamily="18" charset="0"/>
                <a:cs typeface="Times New Roman" pitchFamily="18" charset="0"/>
              </a:rPr>
              <a:t>there have been significant amendments to the law, such as:</a:t>
            </a:r>
          </a:p>
          <a:p>
            <a:pPr>
              <a:spcBef>
                <a:spcPts val="240"/>
              </a:spcBef>
            </a:pPr>
            <a:r>
              <a:rPr lang="en-US" sz="2000" i="1" dirty="0" smtClean="0">
                <a:solidFill>
                  <a:srgbClr val="000090"/>
                </a:solidFill>
                <a:latin typeface="Times New Roman" pitchFamily="18" charset="0"/>
                <a:cs typeface="Times New Roman" pitchFamily="18" charset="0"/>
              </a:rPr>
              <a:t>	  - changes </a:t>
            </a:r>
            <a:r>
              <a:rPr lang="en-US" sz="2000" i="1" dirty="0">
                <a:solidFill>
                  <a:srgbClr val="000090"/>
                </a:solidFill>
                <a:latin typeface="Times New Roman" pitchFamily="18" charset="0"/>
                <a:cs typeface="Times New Roman" pitchFamily="18" charset="0"/>
              </a:rPr>
              <a:t>spurred by joining the Berne Convention in 1989 </a:t>
            </a:r>
          </a:p>
          <a:p>
            <a:pPr>
              <a:spcBef>
                <a:spcPts val="240"/>
              </a:spcBef>
            </a:pPr>
            <a:r>
              <a:rPr lang="en-US" sz="2000" i="1" dirty="0" smtClean="0">
                <a:solidFill>
                  <a:srgbClr val="000090"/>
                </a:solidFill>
                <a:latin typeface="Times New Roman" pitchFamily="18" charset="0"/>
                <a:cs typeface="Times New Roman" pitchFamily="18" charset="0"/>
              </a:rPr>
              <a:t>	  - The Digital Millennium Copyright Act  (DMCA) of 1998</a:t>
            </a:r>
          </a:p>
          <a:p>
            <a:pPr>
              <a:spcBef>
                <a:spcPts val="240"/>
              </a:spcBef>
            </a:pPr>
            <a:r>
              <a:rPr lang="en-US" sz="2000" i="1" dirty="0" smtClean="0">
                <a:solidFill>
                  <a:srgbClr val="000090"/>
                </a:solidFill>
                <a:latin typeface="Times New Roman" pitchFamily="18" charset="0"/>
                <a:cs typeface="Times New Roman" pitchFamily="18" charset="0"/>
              </a:rPr>
              <a:t>	  - the Copyright Term Extension Act of 1998 (the “Sonny Bono Act”)</a:t>
            </a:r>
          </a:p>
          <a:p>
            <a:pPr>
              <a:spcBef>
                <a:spcPts val="240"/>
              </a:spcBef>
            </a:pPr>
            <a:r>
              <a:rPr lang="en-US" sz="2000" i="1" dirty="0" smtClean="0">
                <a:solidFill>
                  <a:srgbClr val="000090"/>
                </a:solidFill>
                <a:latin typeface="Times New Roman" pitchFamily="18" charset="0"/>
                <a:cs typeface="Times New Roman" pitchFamily="18" charset="0"/>
              </a:rPr>
              <a:t>	  - the </a:t>
            </a:r>
            <a:r>
              <a:rPr lang="en-US" sz="2000" i="1" dirty="0">
                <a:solidFill>
                  <a:srgbClr val="000090"/>
                </a:solidFill>
                <a:latin typeface="Times New Roman" pitchFamily="18" charset="0"/>
                <a:cs typeface="Times New Roman" pitchFamily="18" charset="0"/>
              </a:rPr>
              <a:t>“TEACH Act” of 2002</a:t>
            </a:r>
            <a:r>
              <a:rPr lang="en-US" sz="2000" i="1" dirty="0">
                <a:solidFill>
                  <a:srgbClr val="FFFFFF"/>
                </a:solidFill>
                <a:latin typeface="Times New Roman" pitchFamily="18" charset="0"/>
                <a:cs typeface="Times New Roman" pitchFamily="18" charset="0"/>
              </a:rPr>
              <a:t>.</a:t>
            </a:r>
            <a:endParaRPr lang="en-US" sz="2000" dirty="0">
              <a:solidFill>
                <a:srgbClr val="FFFF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0" y="1657350"/>
            <a:ext cx="8534400" cy="3257550"/>
          </a:xfrm>
        </p:spPr>
        <p:txBody>
          <a:bodyPr lIns="92075" tIns="46038" rIns="92075" bIns="46038">
            <a:normAutofit fontScale="92500" lnSpcReduction="10000"/>
          </a:bodyPr>
          <a:lstStyle/>
          <a:p>
            <a:pPr eaLnBrk="1" hangingPunct="1">
              <a:lnSpc>
                <a:spcPct val="90000"/>
              </a:lnSpc>
              <a:spcBef>
                <a:spcPct val="25000"/>
              </a:spcBef>
              <a:spcAft>
                <a:spcPct val="150000"/>
              </a:spcAft>
              <a:buFontTx/>
              <a:buNone/>
            </a:pPr>
            <a:r>
              <a:rPr lang="en-US" sz="2800" dirty="0">
                <a:latin typeface="Times New Roman" pitchFamily="84" charset="0"/>
                <a:ea typeface="ＭＳ Ｐゴシック" pitchFamily="84" charset="-128"/>
                <a:cs typeface="ＭＳ Ｐゴシック" pitchFamily="84" charset="-128"/>
              </a:rPr>
              <a:t>    </a:t>
            </a:r>
            <a:r>
              <a:rPr lang="en-US" sz="3600" dirty="0">
                <a:latin typeface="Times New Roman" pitchFamily="84" charset="0"/>
                <a:ea typeface="ＭＳ Ｐゴシック" pitchFamily="84" charset="-128"/>
                <a:cs typeface="ＭＳ Ｐゴシック" pitchFamily="84" charset="-128"/>
              </a:rPr>
              <a:t>“</a:t>
            </a:r>
            <a:r>
              <a:rPr lang="en-US" sz="3200" dirty="0">
                <a:latin typeface="Times New Roman" pitchFamily="84" charset="0"/>
                <a:ea typeface="ＭＳ Ｐゴシック" pitchFamily="84" charset="-128"/>
                <a:cs typeface="ＭＳ Ｐゴシック" pitchFamily="84" charset="-128"/>
              </a:rPr>
              <a:t>The Congress shall have Power …To promote the Progress of Science and useful Arts, by securing for limited Times to Authors and Inventors the exclusive Right to their respective Writings and Discoveries</a:t>
            </a:r>
            <a:r>
              <a:rPr lang="en-US" sz="3600" dirty="0">
                <a:latin typeface="Times New Roman" pitchFamily="84" charset="0"/>
                <a:ea typeface="ＭＳ Ｐゴシック" pitchFamily="84" charset="-128"/>
                <a:cs typeface="ＭＳ Ｐゴシック" pitchFamily="84" charset="-128"/>
              </a:rPr>
              <a:t>.”</a:t>
            </a:r>
          </a:p>
          <a:p>
            <a:pPr lvl="1" eaLnBrk="1" hangingPunct="1">
              <a:lnSpc>
                <a:spcPct val="90000"/>
              </a:lnSpc>
              <a:spcBef>
                <a:spcPct val="25000"/>
              </a:spcBef>
              <a:spcAft>
                <a:spcPct val="150000"/>
              </a:spcAft>
              <a:buFont typeface="Wingdings" pitchFamily="84" charset="2"/>
              <a:buChar char="§"/>
            </a:pPr>
            <a:r>
              <a:rPr lang="en-US" dirty="0">
                <a:latin typeface="Times New Roman" pitchFamily="84" charset="0"/>
                <a:ea typeface="ＭＳ Ｐゴシック" pitchFamily="84" charset="-128"/>
              </a:rPr>
              <a:t>From Article 1, Section 8 of the U.S. Constitution</a:t>
            </a:r>
            <a:endParaRPr lang="en-US" sz="1600" dirty="0">
              <a:latin typeface="Times New Roman" pitchFamily="84" charset="0"/>
              <a:ea typeface="ＭＳ Ｐゴシック" pitchFamily="84" charset="-128"/>
            </a:endParaRPr>
          </a:p>
        </p:txBody>
      </p:sp>
      <p:sp>
        <p:nvSpPr>
          <p:cNvPr id="17410" name="Rectangle 1026"/>
          <p:cNvSpPr>
            <a:spLocks noGrp="1" noChangeArrowheads="1"/>
          </p:cNvSpPr>
          <p:nvPr>
            <p:ph type="title" idx="4294967295"/>
          </p:nvPr>
        </p:nvSpPr>
        <p:spPr>
          <a:xfrm>
            <a:off x="0" y="195486"/>
            <a:ext cx="8893175" cy="863600"/>
          </a:xfrm>
        </p:spPr>
        <p:txBody>
          <a:bodyPr>
            <a:normAutofit fontScale="90000"/>
          </a:bodyPr>
          <a:lstStyle/>
          <a:p>
            <a:pPr algn="ctr"/>
            <a:r>
              <a:rPr lang="en-US" dirty="0">
                <a:solidFill>
                  <a:srgbClr val="000090"/>
                </a:solidFill>
                <a:latin typeface="Times New Roman" pitchFamily="84" charset="0"/>
                <a:ea typeface="ＭＳ Ｐゴシック" pitchFamily="84" charset="-128"/>
                <a:cs typeface="ＭＳ Ｐゴシック" pitchFamily="84" charset="-128"/>
              </a:rPr>
              <a:t>The Copyright Act’s Constitutional Basis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body" idx="4294967295"/>
          </p:nvPr>
        </p:nvSpPr>
        <p:spPr>
          <a:xfrm>
            <a:off x="0" y="914400"/>
            <a:ext cx="8534400" cy="4229100"/>
          </a:xfrm>
        </p:spPr>
        <p:txBody>
          <a:bodyPr lIns="92075" tIns="46038" rIns="92075" bIns="46038">
            <a:normAutofit fontScale="92500" lnSpcReduction="10000"/>
          </a:bodyPr>
          <a:lstStyle/>
          <a:p>
            <a:pPr eaLnBrk="1" hangingPunct="1">
              <a:lnSpc>
                <a:spcPct val="90000"/>
              </a:lnSpc>
              <a:spcBef>
                <a:spcPct val="25000"/>
              </a:spcBef>
              <a:spcAft>
                <a:spcPct val="150000"/>
              </a:spcAft>
              <a:buFontTx/>
              <a:buNone/>
            </a:pPr>
            <a:r>
              <a:rPr lang="en-US" sz="2800" dirty="0">
                <a:latin typeface="Times New Roman" pitchFamily="84" charset="0"/>
                <a:ea typeface="ＭＳ Ｐゴシック" pitchFamily="84" charset="-128"/>
                <a:cs typeface="ＭＳ Ｐゴシック" pitchFamily="84" charset="-128"/>
              </a:rPr>
              <a:t>    “The primary objective of copyright is not to reward the labor of authors, but [t]o promote the Progress of Science and Useful Arts. To this end, copyright assures authors the right to their original expression, but encourages others to build freely upon the ideas and information conveyed by a work. This result is neither unfair nor unfortunate. It is the means by which copyright advances the progress of sciences and art.”</a:t>
            </a:r>
          </a:p>
          <a:p>
            <a:pPr lvl="1" eaLnBrk="1" hangingPunct="1">
              <a:lnSpc>
                <a:spcPct val="90000"/>
              </a:lnSpc>
              <a:buClr>
                <a:schemeClr val="accent2"/>
              </a:buClr>
            </a:pPr>
            <a:r>
              <a:rPr lang="en-US" dirty="0">
                <a:latin typeface="Times New Roman" pitchFamily="84" charset="0"/>
                <a:ea typeface="ＭＳ Ｐゴシック" pitchFamily="84" charset="-128"/>
              </a:rPr>
              <a:t>Justice Sandra Day O’Connor </a:t>
            </a:r>
          </a:p>
          <a:p>
            <a:pPr lvl="1" eaLnBrk="1" hangingPunct="1">
              <a:lnSpc>
                <a:spcPct val="90000"/>
              </a:lnSpc>
              <a:buFontTx/>
              <a:buNone/>
            </a:pPr>
            <a:r>
              <a:rPr lang="en-US" sz="2000" dirty="0">
                <a:latin typeface="Times New Roman" pitchFamily="84" charset="0"/>
                <a:ea typeface="ＭＳ Ｐゴシック" pitchFamily="84" charset="-128"/>
              </a:rPr>
              <a:t>FEIST PUBLICATIONS, INC. v. RURAL TEL. SERVICE CO., 499 U.S. 340, 349-50 (1991</a:t>
            </a:r>
            <a:r>
              <a:rPr lang="en-US" dirty="0">
                <a:latin typeface="Times New Roman" pitchFamily="84" charset="0"/>
                <a:ea typeface="ＭＳ Ｐゴシック" pitchFamily="84" charset="-128"/>
              </a:rPr>
              <a:t>)</a:t>
            </a:r>
            <a:r>
              <a:rPr lang="en-US" sz="1800" dirty="0">
                <a:latin typeface="Times New Roman" pitchFamily="84" charset="0"/>
                <a:ea typeface="ＭＳ Ｐゴシック" pitchFamily="84" charset="-128"/>
              </a:rPr>
              <a:t> </a:t>
            </a:r>
          </a:p>
          <a:p>
            <a:pPr eaLnBrk="1" hangingPunct="1">
              <a:lnSpc>
                <a:spcPct val="90000"/>
              </a:lnSpc>
            </a:pPr>
            <a:endParaRPr lang="en-US" sz="1600" dirty="0">
              <a:latin typeface="Times New Roman"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683568" y="267494"/>
            <a:ext cx="8229600" cy="685800"/>
          </a:xfrm>
        </p:spPr>
        <p:txBody>
          <a:bodyPr/>
          <a:lstStyle/>
          <a:p>
            <a:pPr eaLnBrk="1" hangingPunct="1"/>
            <a:r>
              <a:rPr lang="en-US" sz="3600" dirty="0">
                <a:latin typeface="Times New Roman" pitchFamily="84" charset="0"/>
                <a:ea typeface="ＭＳ Ｐゴシック" pitchFamily="84" charset="-128"/>
                <a:cs typeface="ＭＳ Ｐゴシック" pitchFamily="84" charset="-128"/>
              </a:rPr>
              <a:t>What is covered under Copyright?</a:t>
            </a:r>
          </a:p>
        </p:txBody>
      </p:sp>
      <p:sp>
        <p:nvSpPr>
          <p:cNvPr id="21506" name="Rectangle 3"/>
          <p:cNvSpPr>
            <a:spLocks noGrp="1" noChangeArrowheads="1"/>
          </p:cNvSpPr>
          <p:nvPr>
            <p:ph type="body" sz="half" idx="4294967295"/>
          </p:nvPr>
        </p:nvSpPr>
        <p:spPr>
          <a:xfrm>
            <a:off x="0" y="1714500"/>
            <a:ext cx="4038600" cy="2857500"/>
          </a:xfrm>
          <a:ln>
            <a:solidFill>
              <a:schemeClr val="tx1"/>
            </a:solidFill>
          </a:ln>
        </p:spPr>
        <p:txBody>
          <a:bodyPr>
            <a:normAutofit fontScale="92500" lnSpcReduction="10000"/>
          </a:bodyPr>
          <a:lstStyle/>
          <a:p>
            <a:pPr eaLnBrk="1" hangingPunct="1">
              <a:buFontTx/>
              <a:buNone/>
            </a:pPr>
            <a:r>
              <a:rPr lang="en-US" b="1" dirty="0">
                <a:latin typeface="Times New Roman" pitchFamily="84" charset="0"/>
                <a:ea typeface="ＭＳ Ｐゴシック" pitchFamily="84" charset="-128"/>
                <a:cs typeface="ＭＳ Ｐゴシック" pitchFamily="84" charset="-128"/>
              </a:rPr>
              <a:t>§ 102(a) Subject matter of copyright: </a:t>
            </a:r>
          </a:p>
          <a:p>
            <a:pPr eaLnBrk="1" hangingPunct="1"/>
            <a:r>
              <a:rPr lang="en-US" sz="2000" dirty="0">
                <a:latin typeface="Times New Roman" pitchFamily="84" charset="0"/>
                <a:ea typeface="ＭＳ Ｐゴシック" pitchFamily="84" charset="-128"/>
                <a:cs typeface="ＭＳ Ｐゴシック" pitchFamily="84" charset="-128"/>
              </a:rPr>
              <a:t>original works of authorship </a:t>
            </a:r>
          </a:p>
          <a:p>
            <a:pPr eaLnBrk="1" hangingPunct="1"/>
            <a:r>
              <a:rPr lang="en-US" sz="2000" dirty="0">
                <a:latin typeface="Times New Roman" pitchFamily="84" charset="0"/>
                <a:ea typeface="ＭＳ Ｐゴシック" pitchFamily="84" charset="-128"/>
                <a:cs typeface="ＭＳ Ｐゴシック" pitchFamily="84" charset="-128"/>
              </a:rPr>
              <a:t>fixed in any tangible medium of expression, </a:t>
            </a:r>
          </a:p>
          <a:p>
            <a:pPr eaLnBrk="1" hangingPunct="1"/>
            <a:r>
              <a:rPr lang="en-US" sz="2000" dirty="0">
                <a:latin typeface="Times New Roman" pitchFamily="84" charset="0"/>
                <a:ea typeface="ＭＳ Ｐゴシック" pitchFamily="84" charset="-128"/>
                <a:cs typeface="ＭＳ Ｐゴシック" pitchFamily="84" charset="-128"/>
              </a:rPr>
              <a:t>from which they can be perceived, reproduced, or communicated, either directly or with the aid of a machine or device.</a:t>
            </a:r>
            <a:r>
              <a:rPr lang="en-US" sz="1800" dirty="0">
                <a:latin typeface="Times New Roman" pitchFamily="84" charset="0"/>
                <a:ea typeface="ＭＳ Ｐゴシック" pitchFamily="84" charset="-128"/>
                <a:cs typeface="ＭＳ Ｐゴシック" pitchFamily="84" charset="-128"/>
              </a:rPr>
              <a:t> </a:t>
            </a:r>
          </a:p>
        </p:txBody>
      </p:sp>
      <p:pic>
        <p:nvPicPr>
          <p:cNvPr id="21507" name="Picture 9" descr="copyright protection"/>
          <p:cNvPicPr>
            <a:picLocks noGrp="1" noChangeAspect="1" noChangeArrowheads="1"/>
          </p:cNvPicPr>
          <p:nvPr>
            <p:ph sz="half" idx="4294967295"/>
          </p:nvPr>
        </p:nvPicPr>
        <p:blipFill>
          <a:blip r:embed="rId3" cstate="print"/>
          <a:srcRect/>
          <a:stretch>
            <a:fillRect/>
          </a:stretch>
        </p:blipFill>
        <p:spPr>
          <a:xfrm>
            <a:off x="5105400" y="1828800"/>
            <a:ext cx="4038600" cy="24003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323528" y="267494"/>
            <a:ext cx="8229600" cy="628650"/>
          </a:xfrm>
        </p:spPr>
        <p:txBody>
          <a:bodyPr>
            <a:normAutofit fontScale="90000"/>
          </a:bodyPr>
          <a:lstStyle/>
          <a:p>
            <a:pPr eaLnBrk="1" hangingPunct="1"/>
            <a:r>
              <a:rPr lang="en-US" dirty="0">
                <a:latin typeface="Times New Roman" pitchFamily="84" charset="0"/>
                <a:ea typeface="ＭＳ Ｐゴシック" pitchFamily="84" charset="-128"/>
                <a:cs typeface="ＭＳ Ｐゴシック" pitchFamily="84" charset="-128"/>
              </a:rPr>
              <a:t>What Works are Protected?</a:t>
            </a:r>
          </a:p>
        </p:txBody>
      </p:sp>
      <p:sp>
        <p:nvSpPr>
          <p:cNvPr id="22530" name="Rectangle 3"/>
          <p:cNvSpPr>
            <a:spLocks noGrp="1" noChangeArrowheads="1"/>
          </p:cNvSpPr>
          <p:nvPr>
            <p:ph type="body" sz="half" idx="4294967295"/>
          </p:nvPr>
        </p:nvSpPr>
        <p:spPr>
          <a:xfrm>
            <a:off x="0" y="915566"/>
            <a:ext cx="5292080" cy="4032448"/>
          </a:xfrm>
        </p:spPr>
        <p:txBody>
          <a:bodyPr>
            <a:normAutofit fontScale="92500"/>
          </a:bodyPr>
          <a:lstStyle/>
          <a:p>
            <a:pPr eaLnBrk="1" hangingPunct="1">
              <a:lnSpc>
                <a:spcPct val="90000"/>
              </a:lnSpc>
              <a:buFontTx/>
              <a:buNone/>
            </a:pPr>
            <a:r>
              <a:rPr lang="en-US" b="1" dirty="0">
                <a:latin typeface="Times New Roman" pitchFamily="84" charset="0"/>
                <a:ea typeface="ＭＳ Ｐゴシック" pitchFamily="84" charset="-128"/>
                <a:cs typeface="ＭＳ Ｐゴシック" pitchFamily="84" charset="-128"/>
              </a:rPr>
              <a:t>(1)</a:t>
            </a:r>
            <a:r>
              <a:rPr lang="en-US" dirty="0">
                <a:latin typeface="Times New Roman" pitchFamily="84" charset="0"/>
                <a:ea typeface="ＭＳ Ｐゴシック" pitchFamily="84" charset="-128"/>
                <a:cs typeface="ＭＳ Ｐゴシック" pitchFamily="84" charset="-128"/>
              </a:rPr>
              <a:t> literary works;</a:t>
            </a:r>
          </a:p>
          <a:p>
            <a:pPr eaLnBrk="1" hangingPunct="1">
              <a:lnSpc>
                <a:spcPct val="90000"/>
              </a:lnSpc>
              <a:buFontTx/>
              <a:buNone/>
            </a:pPr>
            <a:r>
              <a:rPr lang="en-US" b="1" dirty="0">
                <a:latin typeface="Times New Roman" pitchFamily="84" charset="0"/>
                <a:ea typeface="ＭＳ Ｐゴシック" pitchFamily="84" charset="-128"/>
                <a:cs typeface="ＭＳ Ｐゴシック" pitchFamily="84" charset="-128"/>
              </a:rPr>
              <a:t>(2)</a:t>
            </a:r>
            <a:r>
              <a:rPr lang="en-US" dirty="0">
                <a:latin typeface="Times New Roman" pitchFamily="84" charset="0"/>
                <a:ea typeface="ＭＳ Ｐゴシック" pitchFamily="84" charset="-128"/>
                <a:cs typeface="ＭＳ Ｐゴシック" pitchFamily="84" charset="-128"/>
              </a:rPr>
              <a:t> musical works, including accompanying words; </a:t>
            </a:r>
          </a:p>
          <a:p>
            <a:pPr eaLnBrk="1" hangingPunct="1">
              <a:lnSpc>
                <a:spcPct val="90000"/>
              </a:lnSpc>
              <a:buFontTx/>
              <a:buNone/>
            </a:pPr>
            <a:r>
              <a:rPr lang="en-US" b="1" dirty="0">
                <a:latin typeface="Times New Roman" pitchFamily="84" charset="0"/>
                <a:ea typeface="ＭＳ Ｐゴシック" pitchFamily="84" charset="-128"/>
                <a:cs typeface="ＭＳ Ｐゴシック" pitchFamily="84" charset="-128"/>
              </a:rPr>
              <a:t>(3) </a:t>
            </a:r>
            <a:r>
              <a:rPr lang="en-US" dirty="0">
                <a:latin typeface="Times New Roman" pitchFamily="84" charset="0"/>
                <a:ea typeface="ＭＳ Ｐゴシック" pitchFamily="84" charset="-128"/>
                <a:cs typeface="ＭＳ Ｐゴシック" pitchFamily="84" charset="-128"/>
              </a:rPr>
              <a:t>dramatic works, including accompanying music; </a:t>
            </a:r>
          </a:p>
          <a:p>
            <a:pPr eaLnBrk="1" hangingPunct="1">
              <a:lnSpc>
                <a:spcPct val="90000"/>
              </a:lnSpc>
              <a:buFontTx/>
              <a:buNone/>
            </a:pPr>
            <a:r>
              <a:rPr lang="en-US" b="1" dirty="0">
                <a:latin typeface="Times New Roman" pitchFamily="84" charset="0"/>
                <a:ea typeface="ＭＳ Ｐゴシック" pitchFamily="84" charset="-128"/>
                <a:cs typeface="ＭＳ Ｐゴシック" pitchFamily="84" charset="-128"/>
              </a:rPr>
              <a:t>(4) </a:t>
            </a:r>
            <a:r>
              <a:rPr lang="en-US" dirty="0">
                <a:latin typeface="Times New Roman" pitchFamily="84" charset="0"/>
                <a:ea typeface="ＭＳ Ｐゴシック" pitchFamily="84" charset="-128"/>
                <a:cs typeface="ＭＳ Ｐゴシック" pitchFamily="84" charset="-128"/>
              </a:rPr>
              <a:t>pantomimes and choreographic works; </a:t>
            </a:r>
          </a:p>
          <a:p>
            <a:pPr eaLnBrk="1" hangingPunct="1">
              <a:lnSpc>
                <a:spcPct val="90000"/>
              </a:lnSpc>
              <a:buFontTx/>
              <a:buNone/>
            </a:pPr>
            <a:r>
              <a:rPr lang="en-US" b="1" dirty="0">
                <a:latin typeface="Times New Roman" pitchFamily="84" charset="0"/>
                <a:ea typeface="ＭＳ Ｐゴシック" pitchFamily="84" charset="-128"/>
                <a:cs typeface="ＭＳ Ｐゴシック" pitchFamily="84" charset="-128"/>
              </a:rPr>
              <a:t>(5) </a:t>
            </a:r>
            <a:r>
              <a:rPr lang="en-US" dirty="0">
                <a:latin typeface="Times New Roman" pitchFamily="84" charset="0"/>
                <a:ea typeface="ＭＳ Ｐゴシック" pitchFamily="84" charset="-128"/>
                <a:cs typeface="ＭＳ Ｐゴシック" pitchFamily="84" charset="-128"/>
              </a:rPr>
              <a:t>pictorial, graphic, and sculptural works; </a:t>
            </a:r>
          </a:p>
          <a:p>
            <a:pPr eaLnBrk="1" hangingPunct="1">
              <a:lnSpc>
                <a:spcPct val="90000"/>
              </a:lnSpc>
              <a:buFontTx/>
              <a:buNone/>
            </a:pPr>
            <a:r>
              <a:rPr lang="en-US" b="1" dirty="0">
                <a:latin typeface="Times New Roman" pitchFamily="84" charset="0"/>
                <a:ea typeface="ＭＳ Ｐゴシック" pitchFamily="84" charset="-128"/>
                <a:cs typeface="ＭＳ Ｐゴシック" pitchFamily="84" charset="-128"/>
              </a:rPr>
              <a:t>(6) </a:t>
            </a:r>
            <a:r>
              <a:rPr lang="en-US" dirty="0">
                <a:latin typeface="Times New Roman" pitchFamily="84" charset="0"/>
                <a:ea typeface="ＭＳ Ｐゴシック" pitchFamily="84" charset="-128"/>
                <a:cs typeface="ＭＳ Ｐゴシック" pitchFamily="84" charset="-128"/>
              </a:rPr>
              <a:t>motion pictures and other audiovisual works; </a:t>
            </a:r>
          </a:p>
          <a:p>
            <a:pPr eaLnBrk="1" hangingPunct="1">
              <a:lnSpc>
                <a:spcPct val="90000"/>
              </a:lnSpc>
              <a:buFontTx/>
              <a:buNone/>
            </a:pPr>
            <a:r>
              <a:rPr lang="en-US" b="1" dirty="0">
                <a:latin typeface="Times New Roman" pitchFamily="84" charset="0"/>
                <a:ea typeface="ＭＳ Ｐゴシック" pitchFamily="84" charset="-128"/>
                <a:cs typeface="ＭＳ Ｐゴシック" pitchFamily="84" charset="-128"/>
              </a:rPr>
              <a:t>(7)</a:t>
            </a:r>
            <a:r>
              <a:rPr lang="en-US" dirty="0">
                <a:latin typeface="Times New Roman" pitchFamily="84" charset="0"/>
                <a:ea typeface="ＭＳ Ｐゴシック" pitchFamily="84" charset="-128"/>
                <a:cs typeface="ＭＳ Ｐゴシック" pitchFamily="84" charset="-128"/>
              </a:rPr>
              <a:t> sound recordings; and </a:t>
            </a:r>
          </a:p>
          <a:p>
            <a:pPr eaLnBrk="1" hangingPunct="1">
              <a:lnSpc>
                <a:spcPct val="90000"/>
              </a:lnSpc>
              <a:buFontTx/>
              <a:buNone/>
            </a:pPr>
            <a:r>
              <a:rPr lang="en-US" b="1" dirty="0">
                <a:latin typeface="Times New Roman" pitchFamily="84" charset="0"/>
                <a:ea typeface="ＭＳ Ｐゴシック" pitchFamily="84" charset="-128"/>
                <a:cs typeface="ＭＳ Ｐゴシック" pitchFamily="84" charset="-128"/>
              </a:rPr>
              <a:t>(8) </a:t>
            </a:r>
            <a:r>
              <a:rPr lang="en-US" dirty="0">
                <a:latin typeface="Times New Roman" pitchFamily="84" charset="0"/>
                <a:ea typeface="ＭＳ Ｐゴシック" pitchFamily="84" charset="-128"/>
                <a:cs typeface="ＭＳ Ｐゴシック" pitchFamily="84" charset="-128"/>
              </a:rPr>
              <a:t>architectural works.</a:t>
            </a:r>
            <a:r>
              <a:rPr lang="en-US" sz="1700" dirty="0">
                <a:latin typeface="Times New Roman" pitchFamily="84" charset="0"/>
                <a:ea typeface="ＭＳ Ｐゴシック" pitchFamily="84" charset="-128"/>
                <a:cs typeface="ＭＳ Ｐゴシック" pitchFamily="84" charset="-128"/>
              </a:rPr>
              <a:t> </a:t>
            </a:r>
          </a:p>
          <a:p>
            <a:pPr eaLnBrk="1" hangingPunct="1">
              <a:lnSpc>
                <a:spcPct val="90000"/>
              </a:lnSpc>
              <a:buFontTx/>
              <a:buNone/>
            </a:pPr>
            <a:endParaRPr lang="en-US" sz="1500" dirty="0">
              <a:latin typeface="Times New Roman" pitchFamily="84" charset="0"/>
              <a:ea typeface="ＭＳ Ｐゴシック" pitchFamily="84" charset="-128"/>
              <a:cs typeface="ＭＳ Ｐゴシック" pitchFamily="84" charset="-128"/>
            </a:endParaRPr>
          </a:p>
        </p:txBody>
      </p:sp>
      <p:pic>
        <p:nvPicPr>
          <p:cNvPr id="22531" name="Picture 7" descr="combo_lock_page"/>
          <p:cNvPicPr>
            <a:picLocks noGrp="1" noChangeAspect="1" noChangeArrowheads="1"/>
          </p:cNvPicPr>
          <p:nvPr>
            <p:ph sz="half" idx="4294967295"/>
          </p:nvPr>
        </p:nvPicPr>
        <p:blipFill>
          <a:blip r:embed="rId3" cstate="print"/>
          <a:srcRect/>
          <a:stretch>
            <a:fillRect/>
          </a:stretch>
        </p:blipFill>
        <p:spPr>
          <a:xfrm>
            <a:off x="5364088" y="1347614"/>
            <a:ext cx="3433762" cy="324036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395536" y="339502"/>
            <a:ext cx="8229600" cy="857250"/>
          </a:xfrm>
        </p:spPr>
        <p:txBody>
          <a:bodyPr/>
          <a:lstStyle/>
          <a:p>
            <a:pPr eaLnBrk="1" hangingPunct="1"/>
            <a:r>
              <a:rPr lang="en-US" sz="4800" dirty="0">
                <a:latin typeface="Times New Roman" pitchFamily="84" charset="0"/>
                <a:ea typeface="ＭＳ Ｐゴシック" pitchFamily="84" charset="-128"/>
                <a:cs typeface="ＭＳ Ｐゴシック" pitchFamily="84" charset="-128"/>
              </a:rPr>
              <a:t>What is </a:t>
            </a:r>
            <a:r>
              <a:rPr lang="en-US" sz="4800" i="1" dirty="0">
                <a:solidFill>
                  <a:srgbClr val="FF0000"/>
                </a:solidFill>
                <a:latin typeface="Times New Roman" pitchFamily="84" charset="0"/>
                <a:ea typeface="ＭＳ Ｐゴシック" pitchFamily="84" charset="-128"/>
                <a:cs typeface="ＭＳ Ｐゴシック" pitchFamily="84" charset="-128"/>
              </a:rPr>
              <a:t>Not</a:t>
            </a:r>
            <a:r>
              <a:rPr lang="en-US" sz="4800" dirty="0">
                <a:latin typeface="Times New Roman" pitchFamily="84" charset="0"/>
                <a:ea typeface="ＭＳ Ｐゴシック" pitchFamily="84" charset="-128"/>
                <a:cs typeface="ＭＳ Ｐゴシック" pitchFamily="84" charset="-128"/>
              </a:rPr>
              <a:t> Covered</a:t>
            </a:r>
            <a:endParaRPr lang="en-US" dirty="0">
              <a:latin typeface="Times New Roman" pitchFamily="84" charset="0"/>
              <a:ea typeface="ＭＳ Ｐゴシック" pitchFamily="84" charset="-128"/>
              <a:cs typeface="ＭＳ Ｐゴシック" pitchFamily="84" charset="-128"/>
            </a:endParaRPr>
          </a:p>
        </p:txBody>
      </p:sp>
      <p:sp>
        <p:nvSpPr>
          <p:cNvPr id="24578" name="Rectangle 3"/>
          <p:cNvSpPr>
            <a:spLocks noGrp="1" noChangeArrowheads="1"/>
          </p:cNvSpPr>
          <p:nvPr>
            <p:ph type="body" sz="half" idx="4294967295"/>
          </p:nvPr>
        </p:nvSpPr>
        <p:spPr>
          <a:xfrm>
            <a:off x="4355976" y="1275606"/>
            <a:ext cx="4680520" cy="3672408"/>
          </a:xfrm>
        </p:spPr>
        <p:txBody>
          <a:bodyPr>
            <a:normAutofit/>
          </a:bodyPr>
          <a:lstStyle/>
          <a:p>
            <a:pPr eaLnBrk="1" hangingPunct="1">
              <a:buFontTx/>
              <a:buNone/>
            </a:pPr>
            <a:r>
              <a:rPr lang="en-US" sz="2800" b="1" dirty="0">
                <a:latin typeface="Times New Roman" pitchFamily="84" charset="0"/>
                <a:ea typeface="ＭＳ Ｐゴシック" pitchFamily="84" charset="-128"/>
                <a:cs typeface="ＭＳ Ｐゴシック" pitchFamily="84" charset="-128"/>
              </a:rPr>
              <a:t>Section 102(b):</a:t>
            </a:r>
          </a:p>
          <a:p>
            <a:pPr eaLnBrk="1" hangingPunct="1"/>
            <a:r>
              <a:rPr lang="en-US" sz="2800" dirty="0">
                <a:solidFill>
                  <a:srgbClr val="FF0000"/>
                </a:solidFill>
                <a:latin typeface="Times New Roman" pitchFamily="84" charset="0"/>
                <a:ea typeface="ＭＳ Ｐゴシック" pitchFamily="84" charset="-128"/>
                <a:cs typeface="ＭＳ Ｐゴシック" pitchFamily="84" charset="-128"/>
              </a:rPr>
              <a:t>any idea, </a:t>
            </a:r>
          </a:p>
          <a:p>
            <a:pPr eaLnBrk="1" hangingPunct="1"/>
            <a:r>
              <a:rPr lang="en-US" sz="2800" dirty="0">
                <a:solidFill>
                  <a:srgbClr val="FF0000"/>
                </a:solidFill>
                <a:latin typeface="Times New Roman" pitchFamily="84" charset="0"/>
                <a:ea typeface="ＭＳ Ｐゴシック" pitchFamily="84" charset="-128"/>
                <a:cs typeface="ＭＳ Ｐゴシック" pitchFamily="84" charset="-128"/>
              </a:rPr>
              <a:t>procedure, process, system, </a:t>
            </a:r>
          </a:p>
          <a:p>
            <a:pPr eaLnBrk="1" hangingPunct="1"/>
            <a:r>
              <a:rPr lang="en-US" sz="2800" dirty="0">
                <a:solidFill>
                  <a:srgbClr val="FF0000"/>
                </a:solidFill>
                <a:latin typeface="Times New Roman" pitchFamily="84" charset="0"/>
                <a:ea typeface="ＭＳ Ｐゴシック" pitchFamily="84" charset="-128"/>
                <a:cs typeface="ＭＳ Ｐゴシック" pitchFamily="84" charset="-128"/>
              </a:rPr>
              <a:t>method of operation,</a:t>
            </a:r>
          </a:p>
          <a:p>
            <a:pPr eaLnBrk="1" hangingPunct="1"/>
            <a:r>
              <a:rPr lang="en-US" sz="2800" dirty="0">
                <a:solidFill>
                  <a:srgbClr val="FF0000"/>
                </a:solidFill>
                <a:latin typeface="Times New Roman" pitchFamily="84" charset="0"/>
                <a:ea typeface="ＭＳ Ｐゴシック" pitchFamily="84" charset="-128"/>
                <a:cs typeface="ＭＳ Ｐゴシック" pitchFamily="84" charset="-128"/>
              </a:rPr>
              <a:t>concept, </a:t>
            </a:r>
          </a:p>
          <a:p>
            <a:pPr eaLnBrk="1" hangingPunct="1"/>
            <a:r>
              <a:rPr lang="en-US" sz="2800" dirty="0">
                <a:solidFill>
                  <a:srgbClr val="FF0000"/>
                </a:solidFill>
                <a:latin typeface="Times New Roman" pitchFamily="84" charset="0"/>
                <a:ea typeface="ＭＳ Ｐゴシック" pitchFamily="84" charset="-128"/>
                <a:cs typeface="ＭＳ Ｐゴシック" pitchFamily="84" charset="-128"/>
              </a:rPr>
              <a:t>principle, or discovery</a:t>
            </a:r>
            <a:endParaRPr lang="en-US" sz="2800" dirty="0">
              <a:latin typeface="Times New Roman" pitchFamily="84" charset="0"/>
              <a:ea typeface="ＭＳ Ｐゴシック" pitchFamily="84" charset="-128"/>
              <a:cs typeface="ＭＳ Ｐゴシック" pitchFamily="84" charset="-128"/>
            </a:endParaRPr>
          </a:p>
          <a:p>
            <a:pPr eaLnBrk="1" hangingPunct="1"/>
            <a:r>
              <a:rPr lang="en-US" sz="2800" dirty="0">
                <a:effectLst>
                  <a:glow rad="139700">
                    <a:schemeClr val="accent5">
                      <a:satMod val="175000"/>
                      <a:alpha val="40000"/>
                    </a:schemeClr>
                  </a:glow>
                </a:effectLst>
                <a:latin typeface="Times New Roman" pitchFamily="84" charset="0"/>
                <a:ea typeface="ＭＳ Ｐゴシック" pitchFamily="84" charset="-128"/>
                <a:cs typeface="ＭＳ Ｐゴシック" pitchFamily="84" charset="-128"/>
              </a:rPr>
              <a:t>Works in the public domain</a:t>
            </a:r>
            <a:endParaRPr lang="en-US" sz="2000" dirty="0">
              <a:effectLst>
                <a:glow rad="139700">
                  <a:schemeClr val="accent5">
                    <a:satMod val="175000"/>
                    <a:alpha val="40000"/>
                  </a:schemeClr>
                </a:glow>
              </a:effectLst>
              <a:latin typeface="Times New Roman" pitchFamily="84" charset="0"/>
              <a:ea typeface="ＭＳ Ｐゴシック" pitchFamily="84" charset="-128"/>
              <a:cs typeface="ＭＳ Ｐゴシック" pitchFamily="84" charset="-128"/>
            </a:endParaRPr>
          </a:p>
          <a:p>
            <a:pPr eaLnBrk="1" hangingPunct="1">
              <a:buFontTx/>
              <a:buNone/>
            </a:pPr>
            <a:endParaRPr lang="en-US" sz="2000" dirty="0">
              <a:latin typeface="Times New Roman" pitchFamily="84" charset="0"/>
              <a:ea typeface="ＭＳ Ｐゴシック" pitchFamily="84" charset="-128"/>
              <a:cs typeface="ＭＳ Ｐゴシック" pitchFamily="84" charset="-128"/>
            </a:endParaRPr>
          </a:p>
        </p:txBody>
      </p:sp>
      <p:pic>
        <p:nvPicPr>
          <p:cNvPr id="24579" name="Picture 6" descr="nocopyright"/>
          <p:cNvPicPr>
            <a:picLocks noGrp="1" noChangeAspect="1" noChangeArrowheads="1"/>
          </p:cNvPicPr>
          <p:nvPr>
            <p:ph sz="half" idx="4294967295"/>
          </p:nvPr>
        </p:nvPicPr>
        <p:blipFill>
          <a:blip r:embed="rId3" cstate="print"/>
          <a:srcRect/>
          <a:stretch>
            <a:fillRect/>
          </a:stretch>
        </p:blipFill>
        <p:spPr>
          <a:xfrm>
            <a:off x="467544" y="1563638"/>
            <a:ext cx="3370263" cy="296262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2594</TotalTime>
  <Words>2136</Words>
  <Application>Microsoft Office PowerPoint</Application>
  <PresentationFormat>On-screen Show (16:9)</PresentationFormat>
  <Paragraphs>182</Paragraphs>
  <Slides>29</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ＭＳ Ｐゴシック</vt:lpstr>
      <vt:lpstr>Arial</vt:lpstr>
      <vt:lpstr>Calibri</vt:lpstr>
      <vt:lpstr>Cambria</vt:lpstr>
      <vt:lpstr>Candara</vt:lpstr>
      <vt:lpstr>Courier New</vt:lpstr>
      <vt:lpstr>Optima</vt:lpstr>
      <vt:lpstr>Symbol</vt:lpstr>
      <vt:lpstr>Times New Roman</vt:lpstr>
      <vt:lpstr>Wingdings</vt:lpstr>
      <vt:lpstr>Waveform</vt:lpstr>
      <vt:lpstr>Office Theme</vt:lpstr>
      <vt:lpstr>Copyright Basics and The Public Domain</vt:lpstr>
      <vt:lpstr>Objectives</vt:lpstr>
      <vt:lpstr>Disclaimer</vt:lpstr>
      <vt:lpstr>Copyright’s legislative evolution</vt:lpstr>
      <vt:lpstr>The Copyright Act’s Constitutional Basis</vt:lpstr>
      <vt:lpstr>PowerPoint Presentation</vt:lpstr>
      <vt:lpstr>What is covered under Copyright?</vt:lpstr>
      <vt:lpstr>What Works are Protected?</vt:lpstr>
      <vt:lpstr>What is Not Covered</vt:lpstr>
      <vt:lpstr>Exclusive Rights of the Copyright Holder (aka the “Bundle of Rights”)</vt:lpstr>
      <vt:lpstr>Works in the Public Domain</vt:lpstr>
      <vt:lpstr>The trouble is…</vt:lpstr>
      <vt:lpstr>PowerPoint Presentation</vt:lpstr>
      <vt:lpstr>Copyright has evolved in many ways</vt:lpstr>
      <vt:lpstr>Copyright Notice  no longer required</vt:lpstr>
      <vt:lpstr>Copyright Term Extension</vt:lpstr>
      <vt:lpstr>Current Copyright Term</vt:lpstr>
      <vt:lpstr>The “Copyright Genie” for Determining Copyright Status</vt:lpstr>
      <vt:lpstr>PowerPoint Presentation</vt:lpstr>
      <vt:lpstr>Items published in the U.S. in 1923 entered the Public Domain On Jan 1, 2019</vt:lpstr>
      <vt:lpstr>PowerPoint Presentation</vt:lpstr>
      <vt:lpstr>PowerPoint Presentation</vt:lpstr>
      <vt:lpstr>PowerPoint Presentation</vt:lpstr>
      <vt:lpstr>PowerPoint Presentation</vt:lpstr>
      <vt:lpstr>PowerPoint Presentation</vt:lpstr>
      <vt:lpstr>PowerPoint Presentation</vt:lpstr>
      <vt:lpstr>Hathi Trust 1923 collection</vt:lpstr>
      <vt:lpstr>Questions?  Thank You!</vt:lpstr>
      <vt:lpstr>PowerPoint Presentation</vt:lpstr>
    </vt:vector>
  </TitlesOfParts>
  <Company>UCLA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jcarter</dc:creator>
  <cp:lastModifiedBy>Martin Brennan</cp:lastModifiedBy>
  <cp:revision>230</cp:revision>
  <dcterms:created xsi:type="dcterms:W3CDTF">2011-04-20T22:03:59Z</dcterms:created>
  <dcterms:modified xsi:type="dcterms:W3CDTF">2019-04-26T15:35:53Z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