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sldIdLst>
    <p:sldId id="256" r:id="rId2"/>
    <p:sldId id="257" r:id="rId3"/>
    <p:sldId id="258" r:id="rId4"/>
    <p:sldId id="276" r:id="rId5"/>
    <p:sldId id="261" r:id="rId6"/>
    <p:sldId id="262" r:id="rId7"/>
    <p:sldId id="260" r:id="rId8"/>
    <p:sldId id="264" r:id="rId9"/>
    <p:sldId id="275" r:id="rId10"/>
    <p:sldId id="268" r:id="rId11"/>
    <p:sldId id="274" r:id="rId12"/>
    <p:sldId id="266" r:id="rId13"/>
    <p:sldId id="277" r:id="rId14"/>
    <p:sldId id="271" r:id="rId15"/>
    <p:sldId id="273" r:id="rId16"/>
    <p:sldId id="26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0" d="100"/>
          <a:sy n="80" d="100"/>
        </p:scale>
        <p:origin x="7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30198-D72B-4285-8DFB-37CBC6D373CA}"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E7607F96-9162-440F-9869-3C13D16D4548}">
      <dgm:prSet phldrT="[Text]" custT="1"/>
      <dgm:spPr/>
      <dgm:t>
        <a:bodyPr/>
        <a:lstStyle/>
        <a:p>
          <a:r>
            <a:rPr lang="en-US" sz="1800" b="1" dirty="0" smtClean="0">
              <a:solidFill>
                <a:schemeClr val="bg2"/>
              </a:solidFill>
            </a:rPr>
            <a:t>Scholarship</a:t>
          </a:r>
          <a:endParaRPr lang="en-US" sz="1800" b="1" dirty="0">
            <a:solidFill>
              <a:schemeClr val="bg2"/>
            </a:solidFill>
          </a:endParaRPr>
        </a:p>
      </dgm:t>
    </dgm:pt>
    <dgm:pt modelId="{5A2E03A8-5300-484E-AF54-9111FEB99AED}" type="parTrans" cxnId="{398693E4-2284-4545-B866-AB3B5599FC7B}">
      <dgm:prSet/>
      <dgm:spPr/>
      <dgm:t>
        <a:bodyPr/>
        <a:lstStyle/>
        <a:p>
          <a:endParaRPr lang="en-US"/>
        </a:p>
      </dgm:t>
    </dgm:pt>
    <dgm:pt modelId="{6A8B2AB8-D7C4-48CE-9ADD-32C6F6DCBD95}" type="sibTrans" cxnId="{398693E4-2284-4545-B866-AB3B5599FC7B}">
      <dgm:prSet/>
      <dgm:spPr/>
      <dgm:t>
        <a:bodyPr/>
        <a:lstStyle/>
        <a:p>
          <a:endParaRPr lang="en-US"/>
        </a:p>
      </dgm:t>
    </dgm:pt>
    <dgm:pt modelId="{08112A80-F327-490F-90E3-3A2C3AE81E57}">
      <dgm:prSet phldrT="[Text]" custT="1"/>
      <dgm:spPr/>
      <dgm:t>
        <a:bodyPr/>
        <a:lstStyle/>
        <a:p>
          <a:r>
            <a:rPr lang="en-US" sz="1800" b="1" dirty="0" smtClean="0">
              <a:solidFill>
                <a:schemeClr val="bg2"/>
              </a:solidFill>
            </a:rPr>
            <a:t>Use</a:t>
          </a:r>
          <a:endParaRPr lang="en-US" sz="1800" b="1" dirty="0">
            <a:solidFill>
              <a:schemeClr val="bg2"/>
            </a:solidFill>
          </a:endParaRPr>
        </a:p>
      </dgm:t>
    </dgm:pt>
    <dgm:pt modelId="{7D6A1A84-C21F-4EB5-AB6B-C786C5F80C7E}" type="parTrans" cxnId="{54D2BB49-B4C3-409B-B2D8-8769719A3E5D}">
      <dgm:prSet/>
      <dgm:spPr/>
      <dgm:t>
        <a:bodyPr/>
        <a:lstStyle/>
        <a:p>
          <a:endParaRPr lang="en-US"/>
        </a:p>
      </dgm:t>
    </dgm:pt>
    <dgm:pt modelId="{8A794E7F-5401-447F-B012-C7373DA848C6}" type="sibTrans" cxnId="{54D2BB49-B4C3-409B-B2D8-8769719A3E5D}">
      <dgm:prSet/>
      <dgm:spPr/>
      <dgm:t>
        <a:bodyPr/>
        <a:lstStyle/>
        <a:p>
          <a:endParaRPr lang="en-US" sz="1800" b="1">
            <a:solidFill>
              <a:schemeClr val="bg2"/>
            </a:solidFill>
          </a:endParaRPr>
        </a:p>
      </dgm:t>
    </dgm:pt>
    <dgm:pt modelId="{4819D0A8-5FC7-42A6-BD08-9E39F7FD5046}">
      <dgm:prSet phldrT="[Text]" custT="1"/>
      <dgm:spPr/>
      <dgm:t>
        <a:bodyPr/>
        <a:lstStyle/>
        <a:p>
          <a:r>
            <a:rPr lang="en-US" sz="1800" b="1" dirty="0" smtClean="0">
              <a:solidFill>
                <a:schemeClr val="bg2"/>
              </a:solidFill>
            </a:rPr>
            <a:t>Own</a:t>
          </a:r>
          <a:endParaRPr lang="en-US" sz="1800" b="1" dirty="0">
            <a:solidFill>
              <a:schemeClr val="bg2"/>
            </a:solidFill>
          </a:endParaRPr>
        </a:p>
      </dgm:t>
    </dgm:pt>
    <dgm:pt modelId="{D060DC98-3954-4E94-B5AA-6093E36243B5}" type="parTrans" cxnId="{30AF0270-A0D1-4AA5-B47C-2754A5E0045D}">
      <dgm:prSet/>
      <dgm:spPr/>
      <dgm:t>
        <a:bodyPr/>
        <a:lstStyle/>
        <a:p>
          <a:endParaRPr lang="en-US"/>
        </a:p>
      </dgm:t>
    </dgm:pt>
    <dgm:pt modelId="{9A6A5FE0-31DE-4539-96E0-28D996ED0C3E}" type="sibTrans" cxnId="{30AF0270-A0D1-4AA5-B47C-2754A5E0045D}">
      <dgm:prSet/>
      <dgm:spPr/>
      <dgm:t>
        <a:bodyPr/>
        <a:lstStyle/>
        <a:p>
          <a:endParaRPr lang="en-US" sz="1800" b="1">
            <a:solidFill>
              <a:schemeClr val="bg2"/>
            </a:solidFill>
          </a:endParaRPr>
        </a:p>
      </dgm:t>
    </dgm:pt>
    <dgm:pt modelId="{8326106A-FCD4-4E09-9F9F-1E0ADF00F73C}">
      <dgm:prSet phldrT="[Text]" custT="1"/>
      <dgm:spPr/>
      <dgm:t>
        <a:bodyPr/>
        <a:lstStyle/>
        <a:p>
          <a:r>
            <a:rPr lang="en-US" sz="1800" b="1" dirty="0" smtClean="0">
              <a:solidFill>
                <a:schemeClr val="bg2"/>
              </a:solidFill>
            </a:rPr>
            <a:t>Use</a:t>
          </a:r>
          <a:endParaRPr lang="en-US" sz="1800" b="1" dirty="0">
            <a:solidFill>
              <a:schemeClr val="bg2"/>
            </a:solidFill>
          </a:endParaRPr>
        </a:p>
      </dgm:t>
    </dgm:pt>
    <dgm:pt modelId="{B519002C-17CC-4ACA-B798-1AF32B835E7B}" type="parTrans" cxnId="{7AF27E88-7B1E-4C3B-A602-F325CF6FA2FB}">
      <dgm:prSet/>
      <dgm:spPr/>
      <dgm:t>
        <a:bodyPr/>
        <a:lstStyle/>
        <a:p>
          <a:endParaRPr lang="en-US"/>
        </a:p>
      </dgm:t>
    </dgm:pt>
    <dgm:pt modelId="{E270D8A0-B7EE-49C1-87B6-47684865EDE7}" type="sibTrans" cxnId="{7AF27E88-7B1E-4C3B-A602-F325CF6FA2FB}">
      <dgm:prSet/>
      <dgm:spPr/>
      <dgm:t>
        <a:bodyPr/>
        <a:lstStyle/>
        <a:p>
          <a:endParaRPr lang="en-US" sz="1800" b="1">
            <a:solidFill>
              <a:schemeClr val="bg2"/>
            </a:solidFill>
          </a:endParaRPr>
        </a:p>
      </dgm:t>
    </dgm:pt>
    <dgm:pt modelId="{7BB0A54E-A2CC-48B8-AACF-48FF0A43B79F}">
      <dgm:prSet phldrT="[Text]" custT="1"/>
      <dgm:spPr/>
      <dgm:t>
        <a:bodyPr/>
        <a:lstStyle/>
        <a:p>
          <a:r>
            <a:rPr lang="en-US" sz="1800" b="1" dirty="0" smtClean="0">
              <a:solidFill>
                <a:schemeClr val="bg2"/>
              </a:solidFill>
            </a:rPr>
            <a:t>Own</a:t>
          </a:r>
          <a:endParaRPr lang="en-US" sz="1800" b="1" dirty="0">
            <a:solidFill>
              <a:schemeClr val="bg2"/>
            </a:solidFill>
          </a:endParaRPr>
        </a:p>
      </dgm:t>
    </dgm:pt>
    <dgm:pt modelId="{3457A854-52B0-4129-A45C-0BEB2CA43924}" type="parTrans" cxnId="{BD6840AC-1FC2-4850-AA5D-EC1168DF7085}">
      <dgm:prSet/>
      <dgm:spPr/>
      <dgm:t>
        <a:bodyPr/>
        <a:lstStyle/>
        <a:p>
          <a:endParaRPr lang="en-US"/>
        </a:p>
      </dgm:t>
    </dgm:pt>
    <dgm:pt modelId="{23DC1B58-3637-42C7-AE70-D3006DAF4EF6}" type="sibTrans" cxnId="{BD6840AC-1FC2-4850-AA5D-EC1168DF7085}">
      <dgm:prSet/>
      <dgm:spPr/>
      <dgm:t>
        <a:bodyPr/>
        <a:lstStyle/>
        <a:p>
          <a:endParaRPr lang="en-US" sz="1800" b="1">
            <a:solidFill>
              <a:schemeClr val="bg2"/>
            </a:solidFill>
          </a:endParaRPr>
        </a:p>
      </dgm:t>
    </dgm:pt>
    <dgm:pt modelId="{72404D9B-CA64-4798-9B68-4B5B2759B147}" type="pres">
      <dgm:prSet presAssocID="{FC630198-D72B-4285-8DFB-37CBC6D373CA}" presName="Name0" presStyleCnt="0">
        <dgm:presLayoutVars>
          <dgm:chMax val="1"/>
          <dgm:dir/>
          <dgm:animLvl val="ctr"/>
          <dgm:resizeHandles val="exact"/>
        </dgm:presLayoutVars>
      </dgm:prSet>
      <dgm:spPr/>
      <dgm:t>
        <a:bodyPr/>
        <a:lstStyle/>
        <a:p>
          <a:endParaRPr lang="en-US"/>
        </a:p>
      </dgm:t>
    </dgm:pt>
    <dgm:pt modelId="{4DC58B16-F3A2-4593-AC37-500BD62420EF}" type="pres">
      <dgm:prSet presAssocID="{E7607F96-9162-440F-9869-3C13D16D4548}" presName="centerShape" presStyleLbl="node0" presStyleIdx="0" presStyleCnt="1"/>
      <dgm:spPr/>
      <dgm:t>
        <a:bodyPr/>
        <a:lstStyle/>
        <a:p>
          <a:endParaRPr lang="en-US"/>
        </a:p>
      </dgm:t>
    </dgm:pt>
    <dgm:pt modelId="{9D8DBBCC-7608-4D0B-84E1-5CCC41BB9CA0}" type="pres">
      <dgm:prSet presAssocID="{08112A80-F327-490F-90E3-3A2C3AE81E57}" presName="node" presStyleLbl="node1" presStyleIdx="0" presStyleCnt="4">
        <dgm:presLayoutVars>
          <dgm:bulletEnabled val="1"/>
        </dgm:presLayoutVars>
      </dgm:prSet>
      <dgm:spPr/>
      <dgm:t>
        <a:bodyPr/>
        <a:lstStyle/>
        <a:p>
          <a:endParaRPr lang="en-US"/>
        </a:p>
      </dgm:t>
    </dgm:pt>
    <dgm:pt modelId="{B3918C44-6519-43C8-886C-C1806B009A2C}" type="pres">
      <dgm:prSet presAssocID="{08112A80-F327-490F-90E3-3A2C3AE81E57}" presName="dummy" presStyleCnt="0"/>
      <dgm:spPr/>
    </dgm:pt>
    <dgm:pt modelId="{E813072B-A14F-451D-B95D-DFB582BAFF9C}" type="pres">
      <dgm:prSet presAssocID="{8A794E7F-5401-447F-B012-C7373DA848C6}" presName="sibTrans" presStyleLbl="sibTrans2D1" presStyleIdx="0" presStyleCnt="4"/>
      <dgm:spPr/>
      <dgm:t>
        <a:bodyPr/>
        <a:lstStyle/>
        <a:p>
          <a:endParaRPr lang="en-US"/>
        </a:p>
      </dgm:t>
    </dgm:pt>
    <dgm:pt modelId="{8AF3129F-14CA-41C9-AD61-2BDD6B7B8125}" type="pres">
      <dgm:prSet presAssocID="{4819D0A8-5FC7-42A6-BD08-9E39F7FD5046}" presName="node" presStyleLbl="node1" presStyleIdx="1" presStyleCnt="4">
        <dgm:presLayoutVars>
          <dgm:bulletEnabled val="1"/>
        </dgm:presLayoutVars>
      </dgm:prSet>
      <dgm:spPr/>
      <dgm:t>
        <a:bodyPr/>
        <a:lstStyle/>
        <a:p>
          <a:endParaRPr lang="en-US"/>
        </a:p>
      </dgm:t>
    </dgm:pt>
    <dgm:pt modelId="{C2963C8D-2072-4824-8B01-FDB94A1DACE6}" type="pres">
      <dgm:prSet presAssocID="{4819D0A8-5FC7-42A6-BD08-9E39F7FD5046}" presName="dummy" presStyleCnt="0"/>
      <dgm:spPr/>
    </dgm:pt>
    <dgm:pt modelId="{0F384E09-74EF-4961-B0CB-B5E9E72C0EE4}" type="pres">
      <dgm:prSet presAssocID="{9A6A5FE0-31DE-4539-96E0-28D996ED0C3E}" presName="sibTrans" presStyleLbl="sibTrans2D1" presStyleIdx="1" presStyleCnt="4"/>
      <dgm:spPr/>
      <dgm:t>
        <a:bodyPr/>
        <a:lstStyle/>
        <a:p>
          <a:endParaRPr lang="en-US"/>
        </a:p>
      </dgm:t>
    </dgm:pt>
    <dgm:pt modelId="{3DEBE59E-D8B3-48C6-AAF3-99319BA26FBB}" type="pres">
      <dgm:prSet presAssocID="{8326106A-FCD4-4E09-9F9F-1E0ADF00F73C}" presName="node" presStyleLbl="node1" presStyleIdx="2" presStyleCnt="4">
        <dgm:presLayoutVars>
          <dgm:bulletEnabled val="1"/>
        </dgm:presLayoutVars>
      </dgm:prSet>
      <dgm:spPr/>
      <dgm:t>
        <a:bodyPr/>
        <a:lstStyle/>
        <a:p>
          <a:endParaRPr lang="en-US"/>
        </a:p>
      </dgm:t>
    </dgm:pt>
    <dgm:pt modelId="{F32DCAB2-AF1B-4CDB-A662-E34F95D3C3E3}" type="pres">
      <dgm:prSet presAssocID="{8326106A-FCD4-4E09-9F9F-1E0ADF00F73C}" presName="dummy" presStyleCnt="0"/>
      <dgm:spPr/>
    </dgm:pt>
    <dgm:pt modelId="{A5F51420-5E94-4280-883E-946FBB644DBE}" type="pres">
      <dgm:prSet presAssocID="{E270D8A0-B7EE-49C1-87B6-47684865EDE7}" presName="sibTrans" presStyleLbl="sibTrans2D1" presStyleIdx="2" presStyleCnt="4"/>
      <dgm:spPr/>
      <dgm:t>
        <a:bodyPr/>
        <a:lstStyle/>
        <a:p>
          <a:endParaRPr lang="en-US"/>
        </a:p>
      </dgm:t>
    </dgm:pt>
    <dgm:pt modelId="{39BA748A-1FBB-42A6-AB21-1F7A672E35A5}" type="pres">
      <dgm:prSet presAssocID="{7BB0A54E-A2CC-48B8-AACF-48FF0A43B79F}" presName="node" presStyleLbl="node1" presStyleIdx="3" presStyleCnt="4">
        <dgm:presLayoutVars>
          <dgm:bulletEnabled val="1"/>
        </dgm:presLayoutVars>
      </dgm:prSet>
      <dgm:spPr/>
      <dgm:t>
        <a:bodyPr/>
        <a:lstStyle/>
        <a:p>
          <a:endParaRPr lang="en-US"/>
        </a:p>
      </dgm:t>
    </dgm:pt>
    <dgm:pt modelId="{E8BFBCF2-5D66-4C5D-9FA2-AAFD2B046306}" type="pres">
      <dgm:prSet presAssocID="{7BB0A54E-A2CC-48B8-AACF-48FF0A43B79F}" presName="dummy" presStyleCnt="0"/>
      <dgm:spPr/>
    </dgm:pt>
    <dgm:pt modelId="{5CDC1D0A-ECB6-4D02-A7B9-6369D7FD9EA4}" type="pres">
      <dgm:prSet presAssocID="{23DC1B58-3637-42C7-AE70-D3006DAF4EF6}" presName="sibTrans" presStyleLbl="sibTrans2D1" presStyleIdx="3" presStyleCnt="4"/>
      <dgm:spPr/>
      <dgm:t>
        <a:bodyPr/>
        <a:lstStyle/>
        <a:p>
          <a:endParaRPr lang="en-US"/>
        </a:p>
      </dgm:t>
    </dgm:pt>
  </dgm:ptLst>
  <dgm:cxnLst>
    <dgm:cxn modelId="{D23DAD94-F452-4C12-9ECB-E8F7FEAFB2D4}" type="presOf" srcId="{E7607F96-9162-440F-9869-3C13D16D4548}" destId="{4DC58B16-F3A2-4593-AC37-500BD62420EF}" srcOrd="0" destOrd="0" presId="urn:microsoft.com/office/officeart/2005/8/layout/radial6"/>
    <dgm:cxn modelId="{779AE7F4-BB3C-4CEC-B019-F7C88CD9E6D9}" type="presOf" srcId="{9A6A5FE0-31DE-4539-96E0-28D996ED0C3E}" destId="{0F384E09-74EF-4961-B0CB-B5E9E72C0EE4}" srcOrd="0" destOrd="0" presId="urn:microsoft.com/office/officeart/2005/8/layout/radial6"/>
    <dgm:cxn modelId="{7AF27E88-7B1E-4C3B-A602-F325CF6FA2FB}" srcId="{E7607F96-9162-440F-9869-3C13D16D4548}" destId="{8326106A-FCD4-4E09-9F9F-1E0ADF00F73C}" srcOrd="2" destOrd="0" parTransId="{B519002C-17CC-4ACA-B798-1AF32B835E7B}" sibTransId="{E270D8A0-B7EE-49C1-87B6-47684865EDE7}"/>
    <dgm:cxn modelId="{EF83734E-BBC2-45DF-89B9-D03461582352}" type="presOf" srcId="{23DC1B58-3637-42C7-AE70-D3006DAF4EF6}" destId="{5CDC1D0A-ECB6-4D02-A7B9-6369D7FD9EA4}" srcOrd="0" destOrd="0" presId="urn:microsoft.com/office/officeart/2005/8/layout/radial6"/>
    <dgm:cxn modelId="{6B2E28A0-6E28-4D33-9395-84CFB6A34C9F}" type="presOf" srcId="{4819D0A8-5FC7-42A6-BD08-9E39F7FD5046}" destId="{8AF3129F-14CA-41C9-AD61-2BDD6B7B8125}" srcOrd="0" destOrd="0" presId="urn:microsoft.com/office/officeart/2005/8/layout/radial6"/>
    <dgm:cxn modelId="{398693E4-2284-4545-B866-AB3B5599FC7B}" srcId="{FC630198-D72B-4285-8DFB-37CBC6D373CA}" destId="{E7607F96-9162-440F-9869-3C13D16D4548}" srcOrd="0" destOrd="0" parTransId="{5A2E03A8-5300-484E-AF54-9111FEB99AED}" sibTransId="{6A8B2AB8-D7C4-48CE-9ADD-32C6F6DCBD95}"/>
    <dgm:cxn modelId="{D2567DB8-5655-41CF-85AC-456CADC5EEBD}" type="presOf" srcId="{7BB0A54E-A2CC-48B8-AACF-48FF0A43B79F}" destId="{39BA748A-1FBB-42A6-AB21-1F7A672E35A5}" srcOrd="0" destOrd="0" presId="urn:microsoft.com/office/officeart/2005/8/layout/radial6"/>
    <dgm:cxn modelId="{AA81CBC4-E499-4309-B3A2-0B3864B93B33}" type="presOf" srcId="{8326106A-FCD4-4E09-9F9F-1E0ADF00F73C}" destId="{3DEBE59E-D8B3-48C6-AAF3-99319BA26FBB}" srcOrd="0" destOrd="0" presId="urn:microsoft.com/office/officeart/2005/8/layout/radial6"/>
    <dgm:cxn modelId="{42D3132E-BB86-4D92-993A-CB1D15DED172}" type="presOf" srcId="{FC630198-D72B-4285-8DFB-37CBC6D373CA}" destId="{72404D9B-CA64-4798-9B68-4B5B2759B147}" srcOrd="0" destOrd="0" presId="urn:microsoft.com/office/officeart/2005/8/layout/radial6"/>
    <dgm:cxn modelId="{BD6840AC-1FC2-4850-AA5D-EC1168DF7085}" srcId="{E7607F96-9162-440F-9869-3C13D16D4548}" destId="{7BB0A54E-A2CC-48B8-AACF-48FF0A43B79F}" srcOrd="3" destOrd="0" parTransId="{3457A854-52B0-4129-A45C-0BEB2CA43924}" sibTransId="{23DC1B58-3637-42C7-AE70-D3006DAF4EF6}"/>
    <dgm:cxn modelId="{4F8B7626-5295-4F9D-A4EF-1C8C64A4D2F5}" type="presOf" srcId="{E270D8A0-B7EE-49C1-87B6-47684865EDE7}" destId="{A5F51420-5E94-4280-883E-946FBB644DBE}" srcOrd="0" destOrd="0" presId="urn:microsoft.com/office/officeart/2005/8/layout/radial6"/>
    <dgm:cxn modelId="{7D0D7208-6F48-496C-B584-91A6A33815E6}" type="presOf" srcId="{8A794E7F-5401-447F-B012-C7373DA848C6}" destId="{E813072B-A14F-451D-B95D-DFB582BAFF9C}" srcOrd="0" destOrd="0" presId="urn:microsoft.com/office/officeart/2005/8/layout/radial6"/>
    <dgm:cxn modelId="{30AF0270-A0D1-4AA5-B47C-2754A5E0045D}" srcId="{E7607F96-9162-440F-9869-3C13D16D4548}" destId="{4819D0A8-5FC7-42A6-BD08-9E39F7FD5046}" srcOrd="1" destOrd="0" parTransId="{D060DC98-3954-4E94-B5AA-6093E36243B5}" sibTransId="{9A6A5FE0-31DE-4539-96E0-28D996ED0C3E}"/>
    <dgm:cxn modelId="{54D2BB49-B4C3-409B-B2D8-8769719A3E5D}" srcId="{E7607F96-9162-440F-9869-3C13D16D4548}" destId="{08112A80-F327-490F-90E3-3A2C3AE81E57}" srcOrd="0" destOrd="0" parTransId="{7D6A1A84-C21F-4EB5-AB6B-C786C5F80C7E}" sibTransId="{8A794E7F-5401-447F-B012-C7373DA848C6}"/>
    <dgm:cxn modelId="{00D44694-9503-4743-A108-04B7AE94F375}" type="presOf" srcId="{08112A80-F327-490F-90E3-3A2C3AE81E57}" destId="{9D8DBBCC-7608-4D0B-84E1-5CCC41BB9CA0}" srcOrd="0" destOrd="0" presId="urn:microsoft.com/office/officeart/2005/8/layout/radial6"/>
    <dgm:cxn modelId="{2B537AEF-C41F-48BF-80C4-9D4FFC8808CF}" type="presParOf" srcId="{72404D9B-CA64-4798-9B68-4B5B2759B147}" destId="{4DC58B16-F3A2-4593-AC37-500BD62420EF}" srcOrd="0" destOrd="0" presId="urn:microsoft.com/office/officeart/2005/8/layout/radial6"/>
    <dgm:cxn modelId="{29BAD15D-1AA4-4A7F-BA88-904AE0E91A12}" type="presParOf" srcId="{72404D9B-CA64-4798-9B68-4B5B2759B147}" destId="{9D8DBBCC-7608-4D0B-84E1-5CCC41BB9CA0}" srcOrd="1" destOrd="0" presId="urn:microsoft.com/office/officeart/2005/8/layout/radial6"/>
    <dgm:cxn modelId="{E34B8169-5806-47DC-894F-AEEB43CE3579}" type="presParOf" srcId="{72404D9B-CA64-4798-9B68-4B5B2759B147}" destId="{B3918C44-6519-43C8-886C-C1806B009A2C}" srcOrd="2" destOrd="0" presId="urn:microsoft.com/office/officeart/2005/8/layout/radial6"/>
    <dgm:cxn modelId="{C2EE7E3E-875E-4ECA-AA53-D4E0AE853C53}" type="presParOf" srcId="{72404D9B-CA64-4798-9B68-4B5B2759B147}" destId="{E813072B-A14F-451D-B95D-DFB582BAFF9C}" srcOrd="3" destOrd="0" presId="urn:microsoft.com/office/officeart/2005/8/layout/radial6"/>
    <dgm:cxn modelId="{E48C04BC-0064-4505-B5CA-A8FF3EDC7136}" type="presParOf" srcId="{72404D9B-CA64-4798-9B68-4B5B2759B147}" destId="{8AF3129F-14CA-41C9-AD61-2BDD6B7B8125}" srcOrd="4" destOrd="0" presId="urn:microsoft.com/office/officeart/2005/8/layout/radial6"/>
    <dgm:cxn modelId="{D14AFBA7-F064-4D1C-8D11-9081D70CD285}" type="presParOf" srcId="{72404D9B-CA64-4798-9B68-4B5B2759B147}" destId="{C2963C8D-2072-4824-8B01-FDB94A1DACE6}" srcOrd="5" destOrd="0" presId="urn:microsoft.com/office/officeart/2005/8/layout/radial6"/>
    <dgm:cxn modelId="{6C52DD59-C7A5-4A12-9A9E-0E8AEB0B705F}" type="presParOf" srcId="{72404D9B-CA64-4798-9B68-4B5B2759B147}" destId="{0F384E09-74EF-4961-B0CB-B5E9E72C0EE4}" srcOrd="6" destOrd="0" presId="urn:microsoft.com/office/officeart/2005/8/layout/radial6"/>
    <dgm:cxn modelId="{D7F468F3-98E1-4D90-8A92-F7326DFFBBF6}" type="presParOf" srcId="{72404D9B-CA64-4798-9B68-4B5B2759B147}" destId="{3DEBE59E-D8B3-48C6-AAF3-99319BA26FBB}" srcOrd="7" destOrd="0" presId="urn:microsoft.com/office/officeart/2005/8/layout/radial6"/>
    <dgm:cxn modelId="{FD7ED5EF-7B9D-44C8-B188-5AF6DEE55547}" type="presParOf" srcId="{72404D9B-CA64-4798-9B68-4B5B2759B147}" destId="{F32DCAB2-AF1B-4CDB-A662-E34F95D3C3E3}" srcOrd="8" destOrd="0" presId="urn:microsoft.com/office/officeart/2005/8/layout/radial6"/>
    <dgm:cxn modelId="{91B70DEC-8A75-4F69-8811-1D4FE291B641}" type="presParOf" srcId="{72404D9B-CA64-4798-9B68-4B5B2759B147}" destId="{A5F51420-5E94-4280-883E-946FBB644DBE}" srcOrd="9" destOrd="0" presId="urn:microsoft.com/office/officeart/2005/8/layout/radial6"/>
    <dgm:cxn modelId="{AD45E8C6-1AD0-4517-9231-CA90D243F0BE}" type="presParOf" srcId="{72404D9B-CA64-4798-9B68-4B5B2759B147}" destId="{39BA748A-1FBB-42A6-AB21-1F7A672E35A5}" srcOrd="10" destOrd="0" presId="urn:microsoft.com/office/officeart/2005/8/layout/radial6"/>
    <dgm:cxn modelId="{DC987136-D03D-49F5-9CA8-FF10E73EE0B6}" type="presParOf" srcId="{72404D9B-CA64-4798-9B68-4B5B2759B147}" destId="{E8BFBCF2-5D66-4C5D-9FA2-AAFD2B046306}" srcOrd="11" destOrd="0" presId="urn:microsoft.com/office/officeart/2005/8/layout/radial6"/>
    <dgm:cxn modelId="{812853E7-3AA6-49BC-A958-57A30FE7330C}" type="presParOf" srcId="{72404D9B-CA64-4798-9B68-4B5B2759B147}" destId="{5CDC1D0A-ECB6-4D02-A7B9-6369D7FD9E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5D82B-97D1-4B91-AEE2-2BDF85B65266}"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3DFC8-B5CD-4218-B5E9-82C8D1D16924}" type="slidenum">
              <a:rPr lang="en-US" smtClean="0"/>
              <a:t>‹#›</a:t>
            </a:fld>
            <a:endParaRPr lang="en-US"/>
          </a:p>
        </p:txBody>
      </p:sp>
    </p:spTree>
    <p:extLst>
      <p:ext uri="{BB962C8B-B14F-4D97-AF65-F5344CB8AC3E}">
        <p14:creationId xmlns:p14="http://schemas.microsoft.com/office/powerpoint/2010/main" val="224950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why fair use is important to members of the visual arts community: Most of them use copyrighted material in their work, and sometimes they do not need to ask permission to use it. It’s important in terms of efficiency, finances and most importantly, hewing</a:t>
            </a:r>
            <a:r>
              <a:rPr lang="en-US" baseline="0" dirty="0" smtClean="0"/>
              <a:t> to the mission of their work that they know when they need to get permission and when they don</a:t>
            </a:r>
            <a:r>
              <a:rPr lang="fr-FR" baseline="0" dirty="0" smtClean="0"/>
              <a:t>’</a:t>
            </a:r>
            <a:r>
              <a:rPr lang="en-US" baseline="0" dirty="0" smtClean="0"/>
              <a:t>t. </a:t>
            </a:r>
            <a:endParaRPr lang="en-US" dirty="0" smtClean="0"/>
          </a:p>
          <a:p>
            <a:endParaRPr lang="en-US" dirty="0"/>
          </a:p>
        </p:txBody>
      </p:sp>
      <p:sp>
        <p:nvSpPr>
          <p:cNvPr id="4" name="Slide Number Placeholder 3"/>
          <p:cNvSpPr>
            <a:spLocks noGrp="1"/>
          </p:cNvSpPr>
          <p:nvPr>
            <p:ph type="sldNum" sz="quarter" idx="10"/>
          </p:nvPr>
        </p:nvSpPr>
        <p:spPr/>
        <p:txBody>
          <a:bodyPr/>
          <a:lstStyle/>
          <a:p>
            <a:fld id="{DC960B29-7122-BD4C-9035-29DB08DD9A20}" type="slidenum">
              <a:rPr lang="en-US" smtClean="0"/>
              <a:pPr/>
              <a:t>8</a:t>
            </a:fld>
            <a:endParaRPr lang="en-US"/>
          </a:p>
        </p:txBody>
      </p:sp>
    </p:spTree>
    <p:extLst>
      <p:ext uri="{BB962C8B-B14F-4D97-AF65-F5344CB8AC3E}">
        <p14:creationId xmlns:p14="http://schemas.microsoft.com/office/powerpoint/2010/main" val="237933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art and art projects may build on existing art, and projects like digital exhibits may use existing art for different purposes than the original market. These are transformative purposes. </a:t>
            </a:r>
            <a:endParaRPr lang="en-US" dirty="0"/>
          </a:p>
        </p:txBody>
      </p:sp>
      <p:sp>
        <p:nvSpPr>
          <p:cNvPr id="4" name="Slide Number Placeholder 3"/>
          <p:cNvSpPr>
            <a:spLocks noGrp="1"/>
          </p:cNvSpPr>
          <p:nvPr>
            <p:ph type="sldNum" sz="quarter" idx="10"/>
          </p:nvPr>
        </p:nvSpPr>
        <p:spPr/>
        <p:txBody>
          <a:bodyPr/>
          <a:lstStyle/>
          <a:p>
            <a:fld id="{DC960B29-7122-BD4C-9035-29DB08DD9A20}" type="slidenum">
              <a:rPr lang="en-US" smtClean="0"/>
              <a:pPr/>
              <a:t>12</a:t>
            </a:fld>
            <a:endParaRPr lang="en-US"/>
          </a:p>
        </p:txBody>
      </p:sp>
    </p:spTree>
    <p:extLst>
      <p:ext uri="{BB962C8B-B14F-4D97-AF65-F5344CB8AC3E}">
        <p14:creationId xmlns:p14="http://schemas.microsoft.com/office/powerpoint/2010/main" val="174511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E094B63-DBCD-4EBA-BF04-017A5457FA3B}"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15216571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19640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120912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869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407623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094B63-DBCD-4EBA-BF04-017A5457FA3B}"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4036555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094B63-DBCD-4EBA-BF04-017A5457FA3B}"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178651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94B63-DBCD-4EBA-BF04-017A5457FA3B}"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2456515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94B63-DBCD-4EBA-BF04-017A5457FA3B}"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35034524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094B63-DBCD-4EBA-BF04-017A5457FA3B}"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66073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094B63-DBCD-4EBA-BF04-017A5457FA3B}"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7926332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24700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094B63-DBCD-4EBA-BF04-017A5457FA3B}"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380911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094B63-DBCD-4EBA-BF04-017A5457FA3B}"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297068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94B63-DBCD-4EBA-BF04-017A5457FA3B}"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244405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156108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94B63-DBCD-4EBA-BF04-017A5457FA3B}"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4274D-8724-48A1-87E2-5082D604EB65}" type="slidenum">
              <a:rPr lang="en-US" smtClean="0"/>
              <a:t>‹#›</a:t>
            </a:fld>
            <a:endParaRPr lang="en-US"/>
          </a:p>
        </p:txBody>
      </p:sp>
    </p:spTree>
    <p:extLst>
      <p:ext uri="{BB962C8B-B14F-4D97-AF65-F5344CB8AC3E}">
        <p14:creationId xmlns:p14="http://schemas.microsoft.com/office/powerpoint/2010/main" val="313540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E094B63-DBCD-4EBA-BF04-017A5457FA3B}" type="datetimeFigureOut">
              <a:rPr lang="en-US" smtClean="0"/>
              <a:t>4/26/2019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14274D-8724-48A1-87E2-5082D604EB65}" type="slidenum">
              <a:rPr lang="en-US" smtClean="0"/>
              <a:t>‹#›</a:t>
            </a:fld>
            <a:endParaRPr lang="en-US"/>
          </a:p>
        </p:txBody>
      </p:sp>
    </p:spTree>
    <p:extLst>
      <p:ext uri="{BB962C8B-B14F-4D97-AF65-F5344CB8AC3E}">
        <p14:creationId xmlns:p14="http://schemas.microsoft.com/office/powerpoint/2010/main" val="102001163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brary.ucsb.edu/copyright-fair-use-guide" TargetMode="External"/><Relationship Id="rId2" Type="http://schemas.openxmlformats.org/officeDocument/2006/relationships/hyperlink" Target="https://libguides.csun.edu/copyright" TargetMode="External"/><Relationship Id="rId1" Type="http://schemas.openxmlformats.org/officeDocument/2006/relationships/slideLayout" Target="../slideLayouts/slideLayout2.xml"/><Relationship Id="rId4" Type="http://schemas.openxmlformats.org/officeDocument/2006/relationships/hyperlink" Target="http://cmsimpact.org/codes-of-best-practi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136" y="4448400"/>
            <a:ext cx="9144000" cy="1641490"/>
          </a:xfrm>
        </p:spPr>
        <p:txBody>
          <a:bodyPr/>
          <a:lstStyle/>
          <a:p>
            <a:pPr algn="ctr"/>
            <a:r>
              <a:rPr lang="en-US" dirty="0" smtClean="0"/>
              <a:t>Fair Use &amp; the Academy</a:t>
            </a:r>
            <a:endParaRPr lang="en-US" dirty="0"/>
          </a:p>
        </p:txBody>
      </p:sp>
      <p:sp>
        <p:nvSpPr>
          <p:cNvPr id="3" name="Subtitle 2"/>
          <p:cNvSpPr>
            <a:spLocks noGrp="1"/>
          </p:cNvSpPr>
          <p:nvPr>
            <p:ph type="subTitle" idx="1"/>
          </p:nvPr>
        </p:nvSpPr>
        <p:spPr>
          <a:xfrm>
            <a:off x="1682886" y="3606826"/>
            <a:ext cx="10098931" cy="754025"/>
          </a:xfrm>
        </p:spPr>
        <p:txBody>
          <a:bodyPr>
            <a:noAutofit/>
          </a:bodyPr>
          <a:lstStyle/>
          <a:p>
            <a:r>
              <a:rPr lang="en-US" sz="2800" dirty="0" smtClean="0"/>
              <a:t>Kyra Folk-Farber</a:t>
            </a:r>
          </a:p>
          <a:p>
            <a:r>
              <a:rPr lang="en-US" sz="2800" dirty="0" smtClean="0"/>
              <a:t>Head, Music Library (Acting), University of California, Santa Barbara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90" y="139055"/>
            <a:ext cx="1814091" cy="634707"/>
          </a:xfrm>
          <a:prstGeom prst="rect">
            <a:avLst/>
          </a:prstGeom>
        </p:spPr>
      </p:pic>
    </p:spTree>
    <p:extLst>
      <p:ext uri="{BB962C8B-B14F-4D97-AF65-F5344CB8AC3E}">
        <p14:creationId xmlns:p14="http://schemas.microsoft.com/office/powerpoint/2010/main" val="2465885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Factors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Purpose &amp; character of use;</a:t>
            </a:r>
          </a:p>
          <a:p>
            <a:pPr marL="514350" indent="-514350">
              <a:buAutoNum type="arabicPeriod"/>
            </a:pPr>
            <a:r>
              <a:rPr lang="en-US" dirty="0" smtClean="0"/>
              <a:t>Nature of copyrighted work;</a:t>
            </a:r>
          </a:p>
          <a:p>
            <a:pPr marL="514350" indent="-514350">
              <a:buAutoNum type="arabicPeriod"/>
            </a:pPr>
            <a:r>
              <a:rPr lang="en-US" dirty="0" smtClean="0"/>
              <a:t>Amount &amp; substantiality of the portion taken;</a:t>
            </a:r>
          </a:p>
          <a:p>
            <a:pPr marL="514350" indent="-514350">
              <a:buAutoNum type="arabicPeriod"/>
            </a:pPr>
            <a:r>
              <a:rPr lang="en-US" dirty="0" smtClean="0"/>
              <a:t>Effect of use on the potential market.</a:t>
            </a:r>
          </a:p>
          <a:p>
            <a:pPr marL="514350" indent="-514350">
              <a:buAutoNum type="arabicPeriod"/>
            </a:pPr>
            <a:endParaRPr lang="en-US" dirty="0"/>
          </a:p>
          <a:p>
            <a:pPr marL="0" indent="0" algn="ctr">
              <a:buNone/>
            </a:pPr>
            <a:endParaRPr lang="en-US" dirty="0" smtClean="0"/>
          </a:p>
          <a:p>
            <a:pPr marL="514350" indent="-514350">
              <a:buAutoNum type="arabicPeriod"/>
            </a:pPr>
            <a:endParaRPr lang="en-US" dirty="0"/>
          </a:p>
          <a:p>
            <a:pPr marL="514350" indent="-514350">
              <a:buAutoNum type="arabicPeriod"/>
            </a:pPr>
            <a:endParaRPr lang="en-US" dirty="0"/>
          </a:p>
        </p:txBody>
      </p:sp>
      <p:cxnSp>
        <p:nvCxnSpPr>
          <p:cNvPr id="5" name="Straight Connector 4"/>
          <p:cNvCxnSpPr/>
          <p:nvPr/>
        </p:nvCxnSpPr>
        <p:spPr>
          <a:xfrm flipV="1">
            <a:off x="1380316" y="4077478"/>
            <a:ext cx="9713167" cy="55984"/>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Callout 5"/>
          <p:cNvSpPr/>
          <p:nvPr/>
        </p:nvSpPr>
        <p:spPr>
          <a:xfrm>
            <a:off x="2780521" y="4409071"/>
            <a:ext cx="6904653" cy="17678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rPr>
              <a:t>Ask yourself: </a:t>
            </a:r>
          </a:p>
          <a:p>
            <a:pPr algn="ctr"/>
            <a:r>
              <a:rPr lang="en-US" sz="2800" b="1" dirty="0" smtClean="0">
                <a:solidFill>
                  <a:schemeClr val="bg2"/>
                </a:solidFill>
              </a:rPr>
              <a:t>is it TRANSFORMATIVE? </a:t>
            </a:r>
          </a:p>
        </p:txBody>
      </p:sp>
    </p:spTree>
    <p:extLst>
      <p:ext uri="{BB962C8B-B14F-4D97-AF65-F5344CB8AC3E}">
        <p14:creationId xmlns:p14="http://schemas.microsoft.com/office/powerpoint/2010/main" val="152320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Checklist</a:t>
            </a:r>
            <a:endParaRPr lang="en-US" dirty="0"/>
          </a:p>
        </p:txBody>
      </p:sp>
      <p:pic>
        <p:nvPicPr>
          <p:cNvPr id="4" name="Content Placeholder 3"/>
          <p:cNvPicPr>
            <a:picLocks noChangeAspect="1"/>
          </p:cNvPicPr>
          <p:nvPr/>
        </p:nvPicPr>
        <p:blipFill>
          <a:blip r:embed="rId3"/>
          <a:stretch>
            <a:fillRect/>
          </a:stretch>
        </p:blipFill>
        <p:spPr>
          <a:xfrm>
            <a:off x="6771323" y="1594486"/>
            <a:ext cx="4582477" cy="45824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 name="Straight Connector 7"/>
          <p:cNvCxnSpPr/>
          <p:nvPr/>
        </p:nvCxnSpPr>
        <p:spPr>
          <a:xfrm>
            <a:off x="6096000" y="1438656"/>
            <a:ext cx="12192" cy="473830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2969759427"/>
              </p:ext>
            </p:extLst>
          </p:nvPr>
        </p:nvGraphicFramePr>
        <p:xfrm>
          <a:off x="1568692" y="1594486"/>
          <a:ext cx="3796817" cy="4913376"/>
        </p:xfrm>
        <a:graphic>
          <a:graphicData uri="http://schemas.openxmlformats.org/presentationml/2006/ole">
            <mc:AlternateContent xmlns:mc="http://schemas.openxmlformats.org/markup-compatibility/2006">
              <mc:Choice xmlns:v="urn:schemas-microsoft-com:vml" Requires="v">
                <p:oleObj spid="_x0000_s1039" name="Acrobat Document" r:id="rId4" imgW="4663359" imgH="6035040" progId="AcroExch.Document.DC">
                  <p:embed/>
                </p:oleObj>
              </mc:Choice>
              <mc:Fallback>
                <p:oleObj name="Acrobat Document" r:id="rId4" imgW="4663359" imgH="6035040" progId="AcroExch.Document.DC">
                  <p:embed/>
                  <p:pic>
                    <p:nvPicPr>
                      <p:cNvPr id="0" name=""/>
                      <p:cNvPicPr/>
                      <p:nvPr/>
                    </p:nvPicPr>
                    <p:blipFill>
                      <a:blip r:embed="rId5"/>
                      <a:stretch>
                        <a:fillRect/>
                      </a:stretch>
                    </p:blipFill>
                    <p:spPr>
                      <a:xfrm>
                        <a:off x="1568692" y="1594486"/>
                        <a:ext cx="3796817" cy="4913376"/>
                      </a:xfrm>
                      <a:prstGeom prst="rect">
                        <a:avLst/>
                      </a:prstGeom>
                    </p:spPr>
                  </p:pic>
                </p:oleObj>
              </mc:Fallback>
            </mc:AlternateContent>
          </a:graphicData>
        </a:graphic>
      </p:graphicFrame>
    </p:spTree>
    <p:extLst>
      <p:ext uri="{BB962C8B-B14F-4D97-AF65-F5344CB8AC3E}">
        <p14:creationId xmlns:p14="http://schemas.microsoft.com/office/powerpoint/2010/main" val="1174868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A_Sketch_Gray.eps"/>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974294" y="233054"/>
            <a:ext cx="10189006" cy="7933137"/>
          </a:xfrm>
          <a:prstGeom prst="rect">
            <a:avLst/>
          </a:prstGeom>
        </p:spPr>
      </p:pic>
      <p:pic>
        <p:nvPicPr>
          <p:cNvPr id="4" name="Picture 3" descr="NGA-WEB.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88279">
            <a:off x="5052669" y="1658851"/>
            <a:ext cx="5663089" cy="3156109"/>
          </a:xfrm>
          <a:prstGeom prst="rect">
            <a:avLst/>
          </a:prstGeom>
          <a:ln w="19050" cmpd="sng">
            <a:solidFill>
              <a:schemeClr val="tx1">
                <a:lumMod val="75000"/>
                <a:lumOff val="25000"/>
              </a:schemeClr>
            </a:solidFill>
          </a:ln>
          <a:effectLst>
            <a:outerShdw blurRad="50800" dist="38100" dir="2700000" algn="tl" rotWithShape="0">
              <a:prstClr val="black">
                <a:alpha val="40000"/>
              </a:prstClr>
            </a:outerShdw>
          </a:effectLst>
        </p:spPr>
      </p:pic>
      <p:sp>
        <p:nvSpPr>
          <p:cNvPr id="5" name="Rectangle 4"/>
          <p:cNvSpPr/>
          <p:nvPr/>
        </p:nvSpPr>
        <p:spPr>
          <a:xfrm>
            <a:off x="1524000" y="0"/>
            <a:ext cx="9144000" cy="1041400"/>
          </a:xfrm>
          <a:prstGeom prst="rect">
            <a:avLst/>
          </a:prstGeom>
          <a:solidFill>
            <a:srgbClr val="8CB8D0"/>
          </a:solidFill>
          <a:ln>
            <a:solidFill>
              <a:srgbClr val="79B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of Best Practices </a:t>
            </a:r>
          </a:p>
          <a:p>
            <a:pPr algn="ctr"/>
            <a:r>
              <a:rPr lang="en-US" dirty="0">
                <a:solidFill>
                  <a:schemeClr val="tx1">
                    <a:lumMod val="75000"/>
                    <a:lumOff val="25000"/>
                  </a:schemeClr>
                </a:solidFill>
              </a:rPr>
              <a:t>in Fair Use for the Visual Arts</a:t>
            </a:r>
          </a:p>
        </p:txBody>
      </p:sp>
      <p:pic>
        <p:nvPicPr>
          <p:cNvPr id="3" name="Picture 2" descr="boy_with_a_pipe_(1905)Pablo_Picasso_appropriation.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05427">
            <a:off x="1687923" y="1403120"/>
            <a:ext cx="3124200" cy="3979450"/>
          </a:xfrm>
          <a:prstGeom prst="rect">
            <a:avLst/>
          </a:prstGeom>
          <a:ln w="19050" cmpd="sng">
            <a:solidFill>
              <a:srgbClr val="404040"/>
            </a:solidFill>
          </a:ln>
          <a:effectLst>
            <a:outerShdw blurRad="50800" dist="38100" dir="5400000" algn="t" rotWithShape="0">
              <a:prstClr val="black">
                <a:alpha val="40000"/>
              </a:prstClr>
            </a:outerShdw>
          </a:effectLst>
        </p:spPr>
      </p:pic>
      <p:pic>
        <p:nvPicPr>
          <p:cNvPr id="6" name="Picture 1"/>
          <p:cNvPicPr>
            <a:picLocks noChangeAspect="1" noChangeArrowheads="1"/>
          </p:cNvPicPr>
          <p:nvPr/>
        </p:nvPicPr>
        <p:blipFill>
          <a:blip r:embed="rId6"/>
          <a:srcRect l="2962" t="27901" r="48828" b="46512"/>
          <a:stretch>
            <a:fillRect/>
          </a:stretch>
        </p:blipFill>
        <p:spPr bwMode="auto">
          <a:xfrm rot="222307">
            <a:off x="4179890" y="4262367"/>
            <a:ext cx="3597191" cy="2545567"/>
          </a:xfrm>
          <a:prstGeom prst="rect">
            <a:avLst/>
          </a:prstGeom>
          <a:solidFill>
            <a:srgbClr val="FFFFFF">
              <a:shade val="85000"/>
            </a:srgbClr>
          </a:solidFill>
          <a:ln w="19050" cap="sq" cmpd="sng">
            <a:solidFill>
              <a:srgbClr val="40404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45641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t>
            </a:r>
            <a:r>
              <a:rPr lang="en-US" dirty="0"/>
              <a:t>F</a:t>
            </a:r>
            <a:r>
              <a:rPr lang="en-US" dirty="0" smtClean="0"/>
              <a:t>air Use?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208" y="1825625"/>
            <a:ext cx="2688159"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490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t>
            </a:r>
            <a:r>
              <a:rPr lang="en-US" dirty="0"/>
              <a:t>F</a:t>
            </a:r>
            <a:r>
              <a:rPr lang="en-US" dirty="0" smtClean="0"/>
              <a:t>air </a:t>
            </a:r>
            <a:r>
              <a:rPr lang="en-US" dirty="0"/>
              <a:t>U</a:t>
            </a:r>
            <a:r>
              <a:rPr lang="en-US" dirty="0" smtClean="0"/>
              <a:t>se?</a:t>
            </a:r>
            <a:endParaRPr lang="en-US" dirty="0"/>
          </a:p>
        </p:txBody>
      </p:sp>
      <p:pic>
        <p:nvPicPr>
          <p:cNvPr id="4" name="image3.jpg" descr="http://pnwstartuplawyer.com/images/copyright/rogers-koons-banality-string-of-puppies-copyright-infringement.jpg"/>
          <p:cNvPicPr>
            <a:picLocks noGrp="1"/>
          </p:cNvPicPr>
          <p:nvPr>
            <p:ph idx="1"/>
          </p:nvPr>
        </p:nvPicPr>
        <p:blipFill>
          <a:blip r:embed="rId2"/>
          <a:srcRect/>
          <a:stretch>
            <a:fillRect/>
          </a:stretch>
        </p:blipFill>
        <p:spPr>
          <a:xfrm>
            <a:off x="908842" y="1690688"/>
            <a:ext cx="10374311" cy="3796937"/>
          </a:xfrm>
          <a:prstGeom prst="rect">
            <a:avLst/>
          </a:prstGeom>
          <a:ln/>
        </p:spPr>
      </p:pic>
      <p:sp>
        <p:nvSpPr>
          <p:cNvPr id="6" name="Rectangle 5"/>
          <p:cNvSpPr/>
          <p:nvPr/>
        </p:nvSpPr>
        <p:spPr>
          <a:xfrm>
            <a:off x="979484" y="5625575"/>
            <a:ext cx="10233025" cy="369332"/>
          </a:xfrm>
          <a:prstGeom prst="rect">
            <a:avLst/>
          </a:prstGeom>
        </p:spPr>
        <p:txBody>
          <a:bodyPr wrap="square">
            <a:spAutoFit/>
          </a:bodyPr>
          <a:lstStyle/>
          <a:p>
            <a:r>
              <a:rPr lang="en-US" dirty="0" smtClean="0"/>
              <a:t>Left: Photo by Art Rogers, </a:t>
            </a:r>
            <a:r>
              <a:rPr lang="en-US" i="1" dirty="0" smtClean="0"/>
              <a:t>Puppies</a:t>
            </a:r>
            <a:r>
              <a:rPr lang="en-US" dirty="0" smtClean="0"/>
              <a:t>, 1985 	     Right: Sculpture by Jeff </a:t>
            </a:r>
            <a:r>
              <a:rPr lang="en-US" dirty="0" err="1" smtClean="0"/>
              <a:t>Koons</a:t>
            </a:r>
            <a:r>
              <a:rPr lang="en-US" dirty="0" smtClean="0"/>
              <a:t>, </a:t>
            </a:r>
            <a:r>
              <a:rPr lang="en-US" i="1" dirty="0" smtClean="0"/>
              <a:t>String of Puppies</a:t>
            </a:r>
            <a:r>
              <a:rPr lang="en-US" dirty="0" smtClean="0"/>
              <a:t>, 1988</a:t>
            </a:r>
            <a:endParaRPr lang="en-US" dirty="0"/>
          </a:p>
        </p:txBody>
      </p:sp>
    </p:spTree>
    <p:extLst>
      <p:ext uri="{BB962C8B-B14F-4D97-AF65-F5344CB8AC3E}">
        <p14:creationId xmlns:p14="http://schemas.microsoft.com/office/powerpoint/2010/main" val="4019052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Fair Use?</a:t>
            </a:r>
            <a:endParaRPr lang="en-US" dirty="0"/>
          </a:p>
        </p:txBody>
      </p:sp>
      <p:sp>
        <p:nvSpPr>
          <p:cNvPr id="3" name="Content Placeholder 2"/>
          <p:cNvSpPr>
            <a:spLocks noGrp="1"/>
          </p:cNvSpPr>
          <p:nvPr>
            <p:ph idx="1"/>
          </p:nvPr>
        </p:nvSpPr>
        <p:spPr/>
        <p:txBody>
          <a:bodyPr/>
          <a:lstStyle/>
          <a:p>
            <a:pPr marL="0" indent="0" algn="ctr">
              <a:buNone/>
            </a:pPr>
            <a:r>
              <a:rPr lang="en-US" b="1" dirty="0" smtClean="0"/>
              <a:t>Scenario 1</a:t>
            </a:r>
          </a:p>
          <a:p>
            <a:pPr marL="0" indent="0" algn="ctr">
              <a:buNone/>
            </a:pPr>
            <a:r>
              <a:rPr lang="en-US" dirty="0" smtClean="0">
                <a:solidFill>
                  <a:schemeClr val="tx1"/>
                </a:solidFill>
              </a:rPr>
              <a:t>Faculty makes 35 copies of a poem from an anthology and distributes the copies to her students. She is teaching a class on poetic form. </a:t>
            </a:r>
          </a:p>
          <a:p>
            <a:pPr marL="0" indent="0" algn="ctr">
              <a:buNone/>
            </a:pPr>
            <a:endParaRPr lang="en-US" b="1" dirty="0" smtClean="0"/>
          </a:p>
          <a:p>
            <a:pPr marL="0" indent="0" algn="ctr">
              <a:buNone/>
            </a:pPr>
            <a:endParaRPr lang="en-US" b="1" dirty="0"/>
          </a:p>
          <a:p>
            <a:pPr marL="0" indent="0" algn="ctr">
              <a:buNone/>
            </a:pPr>
            <a:r>
              <a:rPr lang="en-US" b="1" dirty="0" smtClean="0"/>
              <a:t>Scenario 2</a:t>
            </a:r>
          </a:p>
          <a:p>
            <a:pPr marL="0" indent="0" algn="ctr">
              <a:buNone/>
            </a:pPr>
            <a:r>
              <a:rPr lang="en-US" dirty="0" smtClean="0">
                <a:solidFill>
                  <a:schemeClr val="tx1"/>
                </a:solidFill>
              </a:rPr>
              <a:t>Scholar uses a thumbnail image of a photo from </a:t>
            </a:r>
            <a:r>
              <a:rPr lang="en-US" i="1" dirty="0" smtClean="0">
                <a:solidFill>
                  <a:schemeClr val="tx1"/>
                </a:solidFill>
              </a:rPr>
              <a:t>The New York Times</a:t>
            </a:r>
            <a:r>
              <a:rPr lang="en-US" dirty="0" smtClean="0">
                <a:solidFill>
                  <a:schemeClr val="tx1"/>
                </a:solidFill>
              </a:rPr>
              <a:t> to illustrate a point for his book project.</a:t>
            </a:r>
            <a:endParaRPr lang="en-US" dirty="0">
              <a:solidFill>
                <a:schemeClr val="tx1"/>
              </a:solidFill>
            </a:endParaRPr>
          </a:p>
        </p:txBody>
      </p:sp>
      <p:cxnSp>
        <p:nvCxnSpPr>
          <p:cNvPr id="4" name="Straight Connector 3"/>
          <p:cNvCxnSpPr/>
          <p:nvPr/>
        </p:nvCxnSpPr>
        <p:spPr>
          <a:xfrm flipV="1">
            <a:off x="1380316" y="4101862"/>
            <a:ext cx="9713167" cy="559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532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Risk assessment</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70"/>
          <a:stretch/>
        </p:blipFill>
        <p:spPr>
          <a:xfrm>
            <a:off x="2690812" y="1690689"/>
            <a:ext cx="6810375" cy="5167312"/>
          </a:xfrm>
          <a:prstGeom prst="rect">
            <a:avLst/>
          </a:prstGeom>
        </p:spPr>
      </p:pic>
    </p:spTree>
    <p:extLst>
      <p:ext uri="{BB962C8B-B14F-4D97-AF65-F5344CB8AC3E}">
        <p14:creationId xmlns:p14="http://schemas.microsoft.com/office/powerpoint/2010/main" val="2352383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CSU Northridge Copyright </a:t>
            </a:r>
            <a:r>
              <a:rPr lang="en-US" dirty="0" err="1" smtClean="0">
                <a:hlinkClick r:id="rId2"/>
              </a:rPr>
              <a:t>LibGuide</a:t>
            </a:r>
            <a:endParaRPr lang="en-US" dirty="0" smtClean="0"/>
          </a:p>
          <a:p>
            <a:r>
              <a:rPr lang="en-US" dirty="0" smtClean="0">
                <a:hlinkClick r:id="rId3"/>
              </a:rPr>
              <a:t>UCSB Library Copyright &amp; Fair Use Guide </a:t>
            </a:r>
            <a:endParaRPr lang="en-US" dirty="0" smtClean="0"/>
          </a:p>
          <a:p>
            <a:r>
              <a:rPr lang="en-US" dirty="0" smtClean="0">
                <a:hlinkClick r:id="rId4"/>
              </a:rPr>
              <a:t>CMSI – Center for Media &amp; Social Impact: Codes of Best Practices in Fair Use</a:t>
            </a:r>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Kyra Folk-Farber</a:t>
            </a:r>
          </a:p>
          <a:p>
            <a:pPr marL="0" indent="0" algn="ctr">
              <a:buNone/>
            </a:pPr>
            <a:r>
              <a:rPr lang="en-US" dirty="0" smtClean="0"/>
              <a:t>kfolkfarber@ucsb.edu</a:t>
            </a:r>
            <a:endParaRPr lang="en-US" dirty="0"/>
          </a:p>
        </p:txBody>
      </p:sp>
    </p:spTree>
    <p:extLst>
      <p:ext uri="{BB962C8B-B14F-4D97-AF65-F5344CB8AC3E}">
        <p14:creationId xmlns:p14="http://schemas.microsoft.com/office/powerpoint/2010/main" val="1755347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What is fair use? </a:t>
            </a:r>
          </a:p>
          <a:p>
            <a:r>
              <a:rPr lang="en-US" dirty="0"/>
              <a:t>Why does it matter? </a:t>
            </a:r>
          </a:p>
          <a:p>
            <a:r>
              <a:rPr lang="en-US" dirty="0"/>
              <a:t>How can </a:t>
            </a:r>
            <a:r>
              <a:rPr lang="en-US" dirty="0" smtClean="0"/>
              <a:t>work </a:t>
            </a:r>
            <a:r>
              <a:rPr lang="en-US" dirty="0"/>
              <a:t>be used fairly?</a:t>
            </a:r>
          </a:p>
          <a:p>
            <a:r>
              <a:rPr lang="en-US" dirty="0" smtClean="0"/>
              <a:t>Is </a:t>
            </a:r>
            <a:r>
              <a:rPr lang="en-US" dirty="0"/>
              <a:t>it fair use</a:t>
            </a:r>
            <a:r>
              <a:rPr lang="en-US" dirty="0" smtClean="0"/>
              <a:t>? You be the judge.</a:t>
            </a:r>
          </a:p>
        </p:txBody>
      </p:sp>
    </p:spTree>
    <p:extLst>
      <p:ext uri="{BB962C8B-B14F-4D97-AF65-F5344CB8AC3E}">
        <p14:creationId xmlns:p14="http://schemas.microsoft.com/office/powerpoint/2010/main" val="3601522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1177026" y="1690688"/>
            <a:ext cx="4347793" cy="3531134"/>
          </a:xfrm>
        </p:spPr>
        <p:txBody>
          <a:bodyPr/>
          <a:lstStyle/>
          <a:p>
            <a:r>
              <a:rPr lang="en-US" dirty="0"/>
              <a:t>Recognize the place of fair use in </a:t>
            </a:r>
            <a:r>
              <a:rPr lang="en-US" dirty="0" smtClean="0"/>
              <a:t>scholarship and teaching.</a:t>
            </a:r>
            <a:endParaRPr lang="en-US" dirty="0"/>
          </a:p>
          <a:p>
            <a:r>
              <a:rPr lang="en-US" dirty="0" smtClean="0"/>
              <a:t>Understand how </a:t>
            </a:r>
            <a:r>
              <a:rPr lang="en-US" dirty="0"/>
              <a:t>to do a fair use analysis.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125" y="1690688"/>
            <a:ext cx="2810338" cy="45491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9929285" y="3266192"/>
            <a:ext cx="2013723" cy="1200329"/>
          </a:xfrm>
          <a:prstGeom prst="rect">
            <a:avLst/>
          </a:prstGeom>
          <a:noFill/>
        </p:spPr>
        <p:txBody>
          <a:bodyPr wrap="square" rtlCol="0">
            <a:spAutoFit/>
          </a:bodyPr>
          <a:lstStyle/>
          <a:p>
            <a:r>
              <a:rPr lang="en-US" i="1" dirty="0" err="1" smtClean="0">
                <a:solidFill>
                  <a:schemeClr val="tx2"/>
                </a:solidFill>
              </a:rPr>
              <a:t>Campbells</a:t>
            </a:r>
            <a:r>
              <a:rPr lang="en-US" i="1" dirty="0" smtClean="0">
                <a:solidFill>
                  <a:schemeClr val="tx2"/>
                </a:solidFill>
              </a:rPr>
              <a:t> Soup I (set of 10) </a:t>
            </a:r>
          </a:p>
          <a:p>
            <a:r>
              <a:rPr lang="en-US" i="1" dirty="0" smtClean="0">
                <a:solidFill>
                  <a:schemeClr val="tx2"/>
                </a:solidFill>
              </a:rPr>
              <a:t>1968</a:t>
            </a:r>
            <a:endParaRPr lang="en-US" dirty="0" smtClean="0">
              <a:solidFill>
                <a:schemeClr val="tx2"/>
              </a:solidFill>
            </a:endParaRPr>
          </a:p>
          <a:p>
            <a:r>
              <a:rPr lang="en-US" dirty="0" smtClean="0">
                <a:solidFill>
                  <a:schemeClr val="tx2"/>
                </a:solidFill>
              </a:rPr>
              <a:t>by Andi Warhol</a:t>
            </a:r>
            <a:endParaRPr lang="en-US" dirty="0">
              <a:solidFill>
                <a:schemeClr val="tx2"/>
              </a:solidFill>
            </a:endParaRPr>
          </a:p>
        </p:txBody>
      </p:sp>
      <p:cxnSp>
        <p:nvCxnSpPr>
          <p:cNvPr id="6" name="Straight Connector 5"/>
          <p:cNvCxnSpPr/>
          <p:nvPr/>
        </p:nvCxnSpPr>
        <p:spPr>
          <a:xfrm>
            <a:off x="6083366" y="1714633"/>
            <a:ext cx="4212" cy="44013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96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Content Placeholder 2"/>
          <p:cNvSpPr>
            <a:spLocks noGrp="1"/>
          </p:cNvSpPr>
          <p:nvPr>
            <p:ph idx="1"/>
          </p:nvPr>
        </p:nvSpPr>
        <p:spPr/>
        <p:txBody>
          <a:bodyPr>
            <a:normAutofit lnSpcReduction="10000"/>
          </a:bodyPr>
          <a:lstStyle/>
          <a:p>
            <a:r>
              <a:rPr lang="en-US" dirty="0" smtClean="0"/>
              <a:t>107. Fair use</a:t>
            </a:r>
          </a:p>
          <a:p>
            <a:r>
              <a:rPr lang="en-US" dirty="0" smtClean="0"/>
              <a:t>108. </a:t>
            </a:r>
            <a:r>
              <a:rPr lang="en-US" dirty="0"/>
              <a:t>Reproduction by libraries and </a:t>
            </a:r>
            <a:r>
              <a:rPr lang="en-US" dirty="0" smtClean="0"/>
              <a:t>archives</a:t>
            </a:r>
          </a:p>
          <a:p>
            <a:r>
              <a:rPr lang="en-US" dirty="0" smtClean="0"/>
              <a:t>109. Effect or transfer of particular copy or </a:t>
            </a:r>
            <a:r>
              <a:rPr lang="en-US" dirty="0" err="1" smtClean="0"/>
              <a:t>phonorecord</a:t>
            </a:r>
            <a:endParaRPr lang="en-US" dirty="0" smtClean="0"/>
          </a:p>
          <a:p>
            <a:r>
              <a:rPr lang="en-US" dirty="0" smtClean="0"/>
              <a:t>110. Exemption of certain performances and displays</a:t>
            </a:r>
          </a:p>
          <a:p>
            <a:r>
              <a:rPr lang="en-US" dirty="0" smtClean="0"/>
              <a:t>111. Secondary transmissions of broadcasts programming by cable</a:t>
            </a:r>
          </a:p>
          <a:p>
            <a:r>
              <a:rPr lang="en-US" dirty="0" smtClean="0"/>
              <a:t>112. Ephemeral recordings</a:t>
            </a:r>
          </a:p>
          <a:p>
            <a:pPr marL="0" indent="0">
              <a:buNone/>
            </a:pPr>
            <a:r>
              <a:rPr lang="en-US" dirty="0" smtClean="0"/>
              <a:t>ETC.</a:t>
            </a:r>
          </a:p>
          <a:p>
            <a:r>
              <a:rPr lang="en-US" dirty="0" smtClean="0"/>
              <a:t>1201 –  DMCA </a:t>
            </a:r>
          </a:p>
          <a:p>
            <a:r>
              <a:rPr lang="en-US" dirty="0" smtClean="0"/>
              <a:t>TEACH Act</a:t>
            </a:r>
            <a:endParaRPr lang="en-US" dirty="0"/>
          </a:p>
        </p:txBody>
      </p:sp>
    </p:spTree>
    <p:extLst>
      <p:ext uri="{BB962C8B-B14F-4D97-AF65-F5344CB8AC3E}">
        <p14:creationId xmlns:p14="http://schemas.microsoft.com/office/powerpoint/2010/main" val="8419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a:t>
            </a:r>
            <a:endParaRPr lang="en-US" dirty="0"/>
          </a:p>
        </p:txBody>
      </p:sp>
      <p:sp>
        <p:nvSpPr>
          <p:cNvPr id="4" name="Rectangle 3"/>
          <p:cNvSpPr/>
          <p:nvPr/>
        </p:nvSpPr>
        <p:spPr>
          <a:xfrm>
            <a:off x="838201" y="1460130"/>
            <a:ext cx="11134344" cy="5172317"/>
          </a:xfrm>
          <a:prstGeom prst="rect">
            <a:avLst/>
          </a:prstGeom>
        </p:spPr>
        <p:txBody>
          <a:bodyPr wrap="square">
            <a:spAutoFit/>
          </a:bodyPr>
          <a:lstStyle/>
          <a:p>
            <a:r>
              <a:rPr lang="en-US" dirty="0" smtClean="0"/>
              <a:t>107. Limitations on exclusive rights: Fair use</a:t>
            </a:r>
          </a:p>
          <a:p>
            <a:r>
              <a:rPr lang="en-US" dirty="0" smtClean="0"/>
              <a:t>Notwithstanding </a:t>
            </a:r>
            <a:r>
              <a:rPr lang="en-US" dirty="0"/>
              <a:t>the provisions of sections 106 and 106A, the fair use of a copyrighted work, including such use by reproduction in copies or </a:t>
            </a:r>
            <a:r>
              <a:rPr lang="en-US" dirty="0" err="1"/>
              <a:t>phonorecords</a:t>
            </a:r>
            <a:r>
              <a:rPr lang="en-US" dirty="0"/>
              <a:t>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a:t>
            </a:r>
          </a:p>
          <a:p>
            <a:endParaRPr lang="en-US" dirty="0"/>
          </a:p>
          <a:p>
            <a:r>
              <a:rPr lang="en-US" dirty="0"/>
              <a:t>(1) the purpose and character of the use, including whether such use is of a commercial nature or is for nonprofit educational purposes;</a:t>
            </a:r>
          </a:p>
          <a:p>
            <a:endParaRPr lang="en-US" dirty="0"/>
          </a:p>
          <a:p>
            <a:r>
              <a:rPr lang="en-US" dirty="0"/>
              <a:t>(2) the nature of the copyrighted work;</a:t>
            </a:r>
          </a:p>
          <a:p>
            <a:endParaRPr lang="en-US" dirty="0"/>
          </a:p>
          <a:p>
            <a:r>
              <a:rPr lang="en-US" dirty="0"/>
              <a:t>(3) the amount and substantiality of the portion used in relation to the copyrighted work as a whole; and</a:t>
            </a:r>
          </a:p>
          <a:p>
            <a:endParaRPr lang="en-US" dirty="0"/>
          </a:p>
          <a:p>
            <a:r>
              <a:rPr lang="en-US" dirty="0"/>
              <a:t>(4) the effect of the use upon the potential market for or value of the copyrighted work.</a:t>
            </a:r>
          </a:p>
          <a:p>
            <a:endParaRPr lang="en-US" dirty="0"/>
          </a:p>
          <a:p>
            <a:r>
              <a:rPr lang="en-US" dirty="0"/>
              <a:t>The fact that a work is unpublished shall not itself bar a finding of fair use if such finding is made upon consideration of all the above factors.</a:t>
            </a:r>
          </a:p>
        </p:txBody>
      </p:sp>
    </p:spTree>
    <p:extLst>
      <p:ext uri="{BB962C8B-B14F-4D97-AF65-F5344CB8AC3E}">
        <p14:creationId xmlns:p14="http://schemas.microsoft.com/office/powerpoint/2010/main" val="615995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is NOT:</a:t>
            </a:r>
            <a:endParaRPr lang="en-US" dirty="0"/>
          </a:p>
        </p:txBody>
      </p:sp>
      <p:sp>
        <p:nvSpPr>
          <p:cNvPr id="3" name="Content Placeholder 2"/>
          <p:cNvSpPr>
            <a:spLocks noGrp="1"/>
          </p:cNvSpPr>
          <p:nvPr>
            <p:ph idx="1"/>
          </p:nvPr>
        </p:nvSpPr>
        <p:spPr/>
        <p:txBody>
          <a:bodyPr/>
          <a:lstStyle/>
          <a:p>
            <a:r>
              <a:rPr lang="en-US" dirty="0" smtClean="0"/>
              <a:t>Permission</a:t>
            </a:r>
          </a:p>
          <a:p>
            <a:r>
              <a:rPr lang="en-US" dirty="0" smtClean="0"/>
              <a:t>Public domain</a:t>
            </a:r>
          </a:p>
          <a:p>
            <a:r>
              <a:rPr lang="en-US" dirty="0" smtClean="0"/>
              <a:t>Creative Commons</a:t>
            </a:r>
          </a:p>
          <a:p>
            <a:r>
              <a:rPr lang="en-US" dirty="0" smtClean="0"/>
              <a:t>Attribution</a:t>
            </a:r>
          </a:p>
          <a:p>
            <a:r>
              <a:rPr lang="en-US" dirty="0" smtClean="0"/>
              <a:t>Another exception in copyright law</a:t>
            </a:r>
          </a:p>
        </p:txBody>
      </p:sp>
      <p:pic>
        <p:nvPicPr>
          <p:cNvPr id="4" name="Picture 3"/>
          <p:cNvPicPr>
            <a:picLocks noChangeAspect="1"/>
          </p:cNvPicPr>
          <p:nvPr/>
        </p:nvPicPr>
        <p:blipFill>
          <a:blip r:embed="rId2"/>
          <a:stretch>
            <a:fillRect/>
          </a:stretch>
        </p:blipFill>
        <p:spPr>
          <a:xfrm>
            <a:off x="6806692" y="1680856"/>
            <a:ext cx="3046644" cy="2284983"/>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7105063" y="4001294"/>
            <a:ext cx="2449902" cy="830997"/>
          </a:xfrm>
          <a:prstGeom prst="rect">
            <a:avLst/>
          </a:prstGeom>
          <a:noFill/>
        </p:spPr>
        <p:txBody>
          <a:bodyPr wrap="square" rtlCol="0">
            <a:spAutoFit/>
          </a:bodyPr>
          <a:lstStyle/>
          <a:p>
            <a:pPr algn="ctr"/>
            <a:r>
              <a:rPr lang="en-US" sz="2400" dirty="0" smtClean="0"/>
              <a:t>Francis Poulenc</a:t>
            </a:r>
          </a:p>
          <a:p>
            <a:pPr algn="ctr"/>
            <a:r>
              <a:rPr lang="en-US" sz="2400" dirty="0" smtClean="0"/>
              <a:t>1899-1963</a:t>
            </a:r>
            <a:endParaRPr lang="en-US" sz="2400" dirty="0"/>
          </a:p>
        </p:txBody>
      </p:sp>
      <p:pic>
        <p:nvPicPr>
          <p:cNvPr id="6" name="Picture 6" descr="http://wp.vcu.edu/english-new/wp-content/uploads/sites/4432/2014/06/creative_commons_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108" y="3634241"/>
            <a:ext cx="3194799" cy="239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249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Responsible Copyright Stewardship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8917857"/>
              </p:ext>
            </p:extLst>
          </p:nvPr>
        </p:nvGraphicFramePr>
        <p:xfrm>
          <a:off x="767443" y="1690688"/>
          <a:ext cx="10657114" cy="4894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69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1041400"/>
          </a:xfrm>
          <a:prstGeom prst="rect">
            <a:avLst/>
          </a:prstGeom>
          <a:solidFill>
            <a:srgbClr val="8CB8D0"/>
          </a:solidFill>
          <a:ln>
            <a:solidFill>
              <a:srgbClr val="79B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 of Best Practices </a:t>
            </a:r>
          </a:p>
          <a:p>
            <a:pPr algn="ctr"/>
            <a:r>
              <a:rPr lang="en-US" dirty="0">
                <a:solidFill>
                  <a:schemeClr val="tx1">
                    <a:lumMod val="75000"/>
                    <a:lumOff val="25000"/>
                  </a:schemeClr>
                </a:solidFill>
              </a:rPr>
              <a:t>in Fair Use for the Visual Arts</a:t>
            </a:r>
          </a:p>
        </p:txBody>
      </p:sp>
      <p:sp>
        <p:nvSpPr>
          <p:cNvPr id="7" name="TextBox 6"/>
          <p:cNvSpPr txBox="1"/>
          <p:nvPr/>
        </p:nvSpPr>
        <p:spPr>
          <a:xfrm>
            <a:off x="2705100" y="1230869"/>
            <a:ext cx="6781800" cy="981807"/>
          </a:xfrm>
          <a:prstGeom prst="rect">
            <a:avLst/>
          </a:prstGeom>
          <a:noFill/>
        </p:spPr>
        <p:txBody>
          <a:bodyPr wrap="square" rtlCol="0">
            <a:spAutoFit/>
          </a:bodyPr>
          <a:lstStyle/>
          <a:p>
            <a:pPr algn="just"/>
            <a:r>
              <a:rPr lang="en-US" sz="2890" dirty="0"/>
              <a:t>WHY IT MATTERS: 2014 CAA ISSUES REPORT</a:t>
            </a:r>
          </a:p>
        </p:txBody>
      </p:sp>
      <p:sp>
        <p:nvSpPr>
          <p:cNvPr id="8" name="TextBox 7"/>
          <p:cNvSpPr txBox="1"/>
          <p:nvPr/>
        </p:nvSpPr>
        <p:spPr>
          <a:xfrm>
            <a:off x="2232454" y="5657216"/>
            <a:ext cx="7727092" cy="984885"/>
          </a:xfrm>
          <a:prstGeom prst="rect">
            <a:avLst/>
          </a:prstGeom>
          <a:noFill/>
        </p:spPr>
        <p:txBody>
          <a:bodyPr wrap="square" rtlCol="0">
            <a:spAutoFit/>
          </a:bodyPr>
          <a:lstStyle/>
          <a:p>
            <a:pPr algn="ctr"/>
            <a:r>
              <a:rPr lang="en-US" sz="3200" b="1" dirty="0">
                <a:solidFill>
                  <a:srgbClr val="EFC826"/>
                </a:solidFill>
              </a:rPr>
              <a:t>70% </a:t>
            </a:r>
            <a:r>
              <a:rPr lang="en-US" sz="2600" dirty="0"/>
              <a:t>of respondents say they use copyrighted</a:t>
            </a:r>
          </a:p>
          <a:p>
            <a:pPr algn="ctr"/>
            <a:r>
              <a:rPr lang="en-US" sz="2600" dirty="0"/>
              <a:t>material in doing their own work  </a:t>
            </a:r>
          </a:p>
        </p:txBody>
      </p:sp>
      <p:pic>
        <p:nvPicPr>
          <p:cNvPr id="9" name="Picture 8" descr="CAA-slide4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181" y="2495955"/>
            <a:ext cx="5367638" cy="3085982"/>
          </a:xfrm>
          <a:prstGeom prst="rect">
            <a:avLst/>
          </a:prstGeom>
        </p:spPr>
      </p:pic>
    </p:spTree>
    <p:extLst>
      <p:ext uri="{BB962C8B-B14F-4D97-AF65-F5344CB8AC3E}">
        <p14:creationId xmlns:p14="http://schemas.microsoft.com/office/powerpoint/2010/main" val="284940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fair use?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determining whether the use made of a work in any particular case is a fair use the factors to be considered shall include—</a:t>
            </a:r>
          </a:p>
          <a:p>
            <a:endParaRPr lang="en-US" dirty="0"/>
          </a:p>
          <a:p>
            <a:r>
              <a:rPr lang="en-US" dirty="0"/>
              <a:t>(1) </a:t>
            </a:r>
            <a:r>
              <a:rPr lang="en-US" b="1" dirty="0"/>
              <a:t>the purpose and character of the use</a:t>
            </a:r>
            <a:r>
              <a:rPr lang="en-US" dirty="0"/>
              <a:t>, including whether such use is of a commercial nature or is for nonprofit educational purposes;</a:t>
            </a:r>
          </a:p>
          <a:p>
            <a:endParaRPr lang="en-US" dirty="0"/>
          </a:p>
          <a:p>
            <a:r>
              <a:rPr lang="en-US" dirty="0"/>
              <a:t>(2) </a:t>
            </a:r>
            <a:r>
              <a:rPr lang="en-US" b="1" dirty="0"/>
              <a:t>the nature </a:t>
            </a:r>
            <a:r>
              <a:rPr lang="en-US" dirty="0"/>
              <a:t>of the copyrighted work;</a:t>
            </a:r>
          </a:p>
          <a:p>
            <a:endParaRPr lang="en-US" dirty="0"/>
          </a:p>
          <a:p>
            <a:r>
              <a:rPr lang="en-US" dirty="0"/>
              <a:t>(3) </a:t>
            </a:r>
            <a:r>
              <a:rPr lang="en-US" b="1" dirty="0"/>
              <a:t>the amount and substantiality of the portion used</a:t>
            </a:r>
            <a:r>
              <a:rPr lang="en-US" dirty="0"/>
              <a:t> in relation to the copyrighted work as a whole; and</a:t>
            </a:r>
          </a:p>
          <a:p>
            <a:endParaRPr lang="en-US" dirty="0"/>
          </a:p>
          <a:p>
            <a:r>
              <a:rPr lang="en-US" dirty="0"/>
              <a:t>(4) </a:t>
            </a:r>
            <a:r>
              <a:rPr lang="en-US" b="1" dirty="0"/>
              <a:t>the effect of the use upon the potential market </a:t>
            </a:r>
            <a:r>
              <a:rPr lang="en-US" dirty="0"/>
              <a:t>for or value of the copyrighted work.</a:t>
            </a:r>
          </a:p>
          <a:p>
            <a:endParaRPr lang="en-US" dirty="0"/>
          </a:p>
        </p:txBody>
      </p:sp>
    </p:spTree>
    <p:extLst>
      <p:ext uri="{BB962C8B-B14F-4D97-AF65-F5344CB8AC3E}">
        <p14:creationId xmlns:p14="http://schemas.microsoft.com/office/powerpoint/2010/main" val="125595041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711</TotalTime>
  <Words>781</Words>
  <Application>Microsoft Office PowerPoint</Application>
  <PresentationFormat>Widescreen</PresentationFormat>
  <Paragraphs>101</Paragraphs>
  <Slides>17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Corbel</vt:lpstr>
      <vt:lpstr>Depth</vt:lpstr>
      <vt:lpstr>Acrobat Document</vt:lpstr>
      <vt:lpstr>Fair Use &amp; the Academy</vt:lpstr>
      <vt:lpstr>Outline</vt:lpstr>
      <vt:lpstr>Outcomes</vt:lpstr>
      <vt:lpstr>Exceptions</vt:lpstr>
      <vt:lpstr>Fair Use</vt:lpstr>
      <vt:lpstr>Fair Use is NOT:</vt:lpstr>
      <vt:lpstr>Responsible Copyright Stewardship</vt:lpstr>
      <vt:lpstr>PowerPoint Presentation</vt:lpstr>
      <vt:lpstr>Is it fair use?</vt:lpstr>
      <vt:lpstr>Fair Use Factors</vt:lpstr>
      <vt:lpstr>Fair Use Checklist</vt:lpstr>
      <vt:lpstr>PowerPoint Presentation</vt:lpstr>
      <vt:lpstr>Is It Fair Use?</vt:lpstr>
      <vt:lpstr>Is It Fair Use?</vt:lpstr>
      <vt:lpstr>Is It Fair Use?</vt:lpstr>
      <vt:lpstr>Risk assessment</vt:lpstr>
      <vt:lpstr>Resources</vt:lpstr>
    </vt:vector>
  </TitlesOfParts>
  <Company>UCSB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Use &amp; The Academy</dc:title>
  <dc:creator>Kyra Folk-Farber</dc:creator>
  <cp:lastModifiedBy>Kyra Folk-Farber</cp:lastModifiedBy>
  <cp:revision>41</cp:revision>
  <dcterms:created xsi:type="dcterms:W3CDTF">2019-04-08T00:35:49Z</dcterms:created>
  <dcterms:modified xsi:type="dcterms:W3CDTF">2019-04-26T23:01:16Z</dcterms:modified>
</cp:coreProperties>
</file>