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0116800" cy="31089600"/>
  <p:notesSz cx="7010400" cy="9296400"/>
  <p:defaultTextStyle>
    <a:defPPr>
      <a:defRPr lang="en-US"/>
    </a:defPPr>
    <a:lvl1pPr marL="0" algn="l" defTabSz="250801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54010" algn="l" defTabSz="250801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508016" algn="l" defTabSz="250801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762026" algn="l" defTabSz="250801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5016032" algn="l" defTabSz="250801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270042" algn="l" defTabSz="250801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524048" algn="l" defTabSz="250801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778058" algn="l" defTabSz="250801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10032064" algn="l" defTabSz="250801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467" autoAdjust="0"/>
  </p:normalViewPr>
  <p:slideViewPr>
    <p:cSldViewPr>
      <p:cViewPr>
        <p:scale>
          <a:sx n="50" d="100"/>
          <a:sy n="50" d="100"/>
        </p:scale>
        <p:origin x="-2346" y="4620"/>
      </p:cViewPr>
      <p:guideLst>
        <p:guide orient="horz" pos="9792"/>
        <p:guide pos="6336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73480" y="6217920"/>
            <a:ext cx="17273626" cy="8290560"/>
          </a:xfrm>
          <a:ln>
            <a:noFill/>
          </a:ln>
        </p:spPr>
        <p:txBody>
          <a:bodyPr vert="horz" tIns="0" rIns="58522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179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173480" y="14636030"/>
            <a:ext cx="17280331" cy="7945120"/>
          </a:xfrm>
        </p:spPr>
        <p:txBody>
          <a:bodyPr lIns="0" rIns="58522"/>
          <a:lstStyle>
            <a:lvl1pPr marL="0" marR="146304" indent="0" algn="r">
              <a:buNone/>
              <a:defRPr>
                <a:solidFill>
                  <a:schemeClr val="tx1"/>
                </a:solidFill>
              </a:defRPr>
            </a:lvl1pPr>
            <a:lvl2pPr marL="1463040" indent="0" algn="ctr">
              <a:buNone/>
            </a:lvl2pPr>
            <a:lvl3pPr marL="2926080" indent="0" algn="ctr">
              <a:buNone/>
            </a:lvl3pPr>
            <a:lvl4pPr marL="4389120" indent="0" algn="ctr">
              <a:buNone/>
            </a:lvl4pPr>
            <a:lvl5pPr marL="5852160" indent="0" algn="ctr">
              <a:buNone/>
            </a:lvl5pPr>
            <a:lvl6pPr marL="7315200" indent="0" algn="ctr">
              <a:buNone/>
            </a:lvl6pPr>
            <a:lvl7pPr marL="8778240" indent="0" algn="ctr">
              <a:buNone/>
            </a:lvl7pPr>
            <a:lvl8pPr marL="10241280" indent="0" algn="ctr">
              <a:buNone/>
            </a:lvl8pPr>
            <a:lvl9pPr marL="1170432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D28-85AC-4D1C-BE88-E67B9C9624C8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3C68-3934-484D-A73C-54D12A89C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D28-85AC-4D1C-BE88-E67B9C9624C8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3C68-3934-484D-A73C-54D12A89C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84680" y="4145296"/>
            <a:ext cx="4526280" cy="2362665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145296"/>
            <a:ext cx="13243560" cy="23626659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D28-85AC-4D1C-BE88-E67B9C9624C8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3C68-3934-484D-A73C-54D12A89C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D28-85AC-4D1C-BE88-E67B9C9624C8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3C68-3934-484D-A73C-54D12A89C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774" y="5969203"/>
            <a:ext cx="17099280" cy="617646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179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6774" y="12261143"/>
            <a:ext cx="17099280" cy="6844028"/>
          </a:xfrm>
        </p:spPr>
        <p:txBody>
          <a:bodyPr lIns="146304" rIns="146304" anchor="t"/>
          <a:lstStyle>
            <a:lvl1pPr marL="0" indent="0">
              <a:buNone/>
              <a:defRPr sz="7000">
                <a:solidFill>
                  <a:schemeClr val="tx1"/>
                </a:solidFill>
              </a:defRPr>
            </a:lvl1pPr>
            <a:lvl2pPr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D28-85AC-4D1C-BE88-E67B9C9624C8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3C68-3934-484D-A73C-54D12A89C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3191866"/>
            <a:ext cx="18105120" cy="5181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8704385"/>
            <a:ext cx="8884920" cy="20104608"/>
          </a:xfrm>
        </p:spPr>
        <p:txBody>
          <a:bodyPr/>
          <a:lstStyle>
            <a:lvl1pPr>
              <a:defRPr sz="8300"/>
            </a:lvl1pPr>
            <a:lvl2pPr>
              <a:defRPr sz="77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26040" y="8704385"/>
            <a:ext cx="8884920" cy="20104608"/>
          </a:xfrm>
        </p:spPr>
        <p:txBody>
          <a:bodyPr/>
          <a:lstStyle>
            <a:lvl1pPr>
              <a:defRPr sz="8300"/>
            </a:lvl1pPr>
            <a:lvl2pPr>
              <a:defRPr sz="77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D28-85AC-4D1C-BE88-E67B9C9624C8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3C68-3934-484D-A73C-54D12A89C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3191866"/>
            <a:ext cx="18105120" cy="5181600"/>
          </a:xfrm>
        </p:spPr>
        <p:txBody>
          <a:bodyPr tIns="146304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8410458"/>
            <a:ext cx="8888414" cy="2989062"/>
          </a:xfrm>
        </p:spPr>
        <p:txBody>
          <a:bodyPr lIns="146304" tIns="0" rIns="146304" bIns="0" anchor="ctr">
            <a:noAutofit/>
          </a:bodyPr>
          <a:lstStyle>
            <a:lvl1pPr marL="0" indent="0">
              <a:buNone/>
              <a:defRPr sz="7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6400" b="1"/>
            </a:lvl2pPr>
            <a:lvl3pPr>
              <a:buNone/>
              <a:defRPr sz="5800" b="1"/>
            </a:lvl3pPr>
            <a:lvl4pPr>
              <a:buNone/>
              <a:defRPr sz="5100" b="1"/>
            </a:lvl4pPr>
            <a:lvl5pPr>
              <a:buNone/>
              <a:defRPr sz="5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0219061" y="8430900"/>
            <a:ext cx="8891905" cy="2968622"/>
          </a:xfrm>
        </p:spPr>
        <p:txBody>
          <a:bodyPr lIns="146304" tIns="0" rIns="146304" bIns="0" anchor="ctr"/>
          <a:lstStyle>
            <a:lvl1pPr marL="0" indent="0">
              <a:buNone/>
              <a:defRPr sz="7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6400" b="1"/>
            </a:lvl2pPr>
            <a:lvl3pPr>
              <a:buNone/>
              <a:defRPr sz="5800" b="1"/>
            </a:lvl3pPr>
            <a:lvl4pPr>
              <a:buNone/>
              <a:defRPr sz="5100" b="1"/>
            </a:lvl4pPr>
            <a:lvl5pPr>
              <a:buNone/>
              <a:defRPr sz="5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05840" y="11399520"/>
            <a:ext cx="8888414" cy="17433931"/>
          </a:xfrm>
        </p:spPr>
        <p:txBody>
          <a:bodyPr tIns="0"/>
          <a:lstStyle>
            <a:lvl1pPr>
              <a:defRPr sz="70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19061" y="11399520"/>
            <a:ext cx="8891905" cy="17433931"/>
          </a:xfrm>
        </p:spPr>
        <p:txBody>
          <a:bodyPr tIns="0"/>
          <a:lstStyle>
            <a:lvl1pPr>
              <a:defRPr sz="70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D28-85AC-4D1C-BE88-E67B9C9624C8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3C68-3934-484D-A73C-54D12A89C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3191866"/>
            <a:ext cx="18272760" cy="5181600"/>
          </a:xfrm>
        </p:spPr>
        <p:txBody>
          <a:bodyPr vert="horz" tIns="14630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D28-85AC-4D1C-BE88-E67B9C9624C8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3C68-3934-484D-A73C-54D12A89C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D28-85AC-4D1C-BE88-E67B9C9624C8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3C68-3934-484D-A73C-54D12A89C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2331729"/>
            <a:ext cx="6035040" cy="526796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8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08760" y="7599680"/>
            <a:ext cx="6035040" cy="20726400"/>
          </a:xfrm>
        </p:spPr>
        <p:txBody>
          <a:bodyPr lIns="58522" rIns="58522"/>
          <a:lstStyle>
            <a:lvl1pPr marL="0" indent="0" algn="l">
              <a:buNone/>
              <a:defRPr sz="4500"/>
            </a:lvl1pPr>
            <a:lvl2pPr indent="0" algn="l">
              <a:buNone/>
              <a:defRPr sz="3800"/>
            </a:lvl2pPr>
            <a:lvl3pPr indent="0" algn="l">
              <a:buNone/>
              <a:defRPr sz="3200"/>
            </a:lvl3pPr>
            <a:lvl4pPr indent="0" algn="l">
              <a:buNone/>
              <a:defRPr sz="2900"/>
            </a:lvl4pPr>
            <a:lvl5pPr indent="0" algn="l">
              <a:buNone/>
              <a:defRPr sz="2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865110" y="7599680"/>
            <a:ext cx="11245850" cy="20726400"/>
          </a:xfrm>
        </p:spPr>
        <p:txBody>
          <a:bodyPr tIns="0"/>
          <a:lstStyle>
            <a:lvl1pPr>
              <a:defRPr sz="9000"/>
            </a:lvl1pPr>
            <a:lvl2pPr>
              <a:defRPr sz="8300"/>
            </a:lvl2pPr>
            <a:lvl3pPr>
              <a:defRPr sz="7700"/>
            </a:lvl3pPr>
            <a:lvl4pPr>
              <a:defRPr sz="6400"/>
            </a:lvl4pPr>
            <a:lvl5pPr>
              <a:defRPr sz="5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D28-85AC-4D1C-BE88-E67B9C9624C8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3C68-3934-484D-A73C-54D12A89C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6964657" y="5023282"/>
            <a:ext cx="11567160" cy="1865376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46304" rIns="292608" bIns="14630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7609095" y="24297619"/>
            <a:ext cx="341986" cy="70469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46304" rIns="292608" bIns="14630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5335726"/>
            <a:ext cx="4868266" cy="7174549"/>
          </a:xfrm>
        </p:spPr>
        <p:txBody>
          <a:bodyPr vert="horz" lIns="146304" tIns="146304" rIns="146304" bIns="146304" anchor="b"/>
          <a:lstStyle>
            <a:lvl1pPr algn="l">
              <a:buNone/>
              <a:defRPr sz="6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1120" y="12823825"/>
            <a:ext cx="4861560" cy="9879584"/>
          </a:xfrm>
        </p:spPr>
        <p:txBody>
          <a:bodyPr lIns="204826" rIns="146304" bIns="146304" anchor="t"/>
          <a:lstStyle>
            <a:lvl1pPr marL="0" indent="0" algn="l">
              <a:spcBef>
                <a:spcPts val="800"/>
              </a:spcBef>
              <a:buFontTx/>
              <a:buNone/>
              <a:defRPr sz="42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D28-85AC-4D1C-BE88-E67B9C9624C8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769840" y="28815465"/>
            <a:ext cx="1341120" cy="1655233"/>
          </a:xfrm>
        </p:spPr>
        <p:txBody>
          <a:bodyPr/>
          <a:lstStyle/>
          <a:p>
            <a:fld id="{C88D3C68-3934-484D-A73C-54D12A89C0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7668745" y="5437810"/>
            <a:ext cx="10158984" cy="1782470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0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20955" y="26368587"/>
            <a:ext cx="20158710" cy="47210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2608" tIns="146304" rIns="292608" bIns="146304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9639300" y="28196542"/>
            <a:ext cx="10477500" cy="2893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2608" tIns="146304" rIns="292608" bIns="146304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20955" y="-32386"/>
            <a:ext cx="20158710" cy="47210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2608" tIns="146304" rIns="292608" bIns="146304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639300" y="-32384"/>
            <a:ext cx="10477500" cy="2893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2608" tIns="146304" rIns="292608" bIns="146304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005840" y="3191866"/>
            <a:ext cx="18105120" cy="5181600"/>
          </a:xfrm>
          <a:prstGeom prst="rect">
            <a:avLst/>
          </a:prstGeom>
        </p:spPr>
        <p:txBody>
          <a:bodyPr vert="horz" lIns="0" tIns="146304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005840" y="8774176"/>
            <a:ext cx="18105120" cy="19897344"/>
          </a:xfrm>
          <a:prstGeom prst="rect">
            <a:avLst/>
          </a:prstGeom>
        </p:spPr>
        <p:txBody>
          <a:bodyPr vert="horz" lIns="292608" tIns="146304" rIns="292608" bIns="14630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005840" y="28815465"/>
            <a:ext cx="4693920" cy="16552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38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03ED28-85AC-4D1C-BE88-E67B9C9624C8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67400" y="28815465"/>
            <a:ext cx="7376160" cy="16552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38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7434560" y="28815465"/>
            <a:ext cx="1676400" cy="16552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38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8D3C68-3934-484D-A73C-54D12A89C0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1838" y="917583"/>
            <a:ext cx="20197206" cy="294314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16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877824" indent="-87782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48256" indent="-79004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indent="-79004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6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3904" indent="-672998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4681728" indent="-672998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5559552" indent="-67299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6144768" indent="-58521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5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7022592" indent="-585216" algn="l" rtl="0" eaLnBrk="1" latinLnBrk="0" hangingPunct="1">
        <a:spcBef>
          <a:spcPct val="20000"/>
        </a:spcBef>
        <a:buClr>
          <a:schemeClr val="tx2"/>
        </a:buClr>
        <a:buChar char="•"/>
        <a:defRPr kumimoji="0"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7900416" indent="-58521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4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6705600" y="16154400"/>
            <a:ext cx="9601200" cy="12573000"/>
          </a:xfrm>
          <a:prstGeom prst="ellipse">
            <a:avLst/>
          </a:prstGeom>
          <a:gradFill flip="none" rotWithShape="1">
            <a:gsLst>
              <a:gs pos="0">
                <a:srgbClr val="03D4A8">
                  <a:alpha val="46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  <a:tileRect/>
          </a:gradFill>
          <a:ln>
            <a:noFill/>
          </a:ln>
          <a:effectLst>
            <a:outerShdw blurRad="3302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2700"/>
            <a:bevelB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10800000">
            <a:off x="609600" y="3657600"/>
            <a:ext cx="11811000" cy="11506202"/>
          </a:xfrm>
          <a:prstGeom prst="ellipse">
            <a:avLst/>
          </a:prstGeom>
          <a:gradFill flip="none" rotWithShape="1">
            <a:gsLst>
              <a:gs pos="0">
                <a:srgbClr val="03D4A8">
                  <a:alpha val="46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  <a:tileRect/>
          </a:gradFill>
          <a:ln>
            <a:noFill/>
          </a:ln>
          <a:effectLst>
            <a:outerShdw blurRad="3302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2700"/>
            <a:bevelB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8700" y="533400"/>
            <a:ext cx="18288000" cy="2971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1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7400" b="1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Riding the Wave: Grant opportunity expands  </a:t>
            </a:r>
            <a:r>
              <a:rPr lang="en-US" sz="5400" b="1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Marcia Henry, Health Sciences Librarian </a:t>
            </a:r>
            <a:b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Analise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Fidgeon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b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Lynn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Lampert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California State University, Northridge </a:t>
            </a:r>
            <a:b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32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326600"/>
            <a:ext cx="3632200" cy="355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800600" y="8839200"/>
            <a:ext cx="1143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2" rIns="91440" bIns="45722"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 flipV="1">
            <a:off x="3886200" y="8953500"/>
            <a:ext cx="914400" cy="1104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15621000"/>
            <a:ext cx="7391400" cy="6172200"/>
          </a:xfrm>
          <a:prstGeom prst="rect">
            <a:avLst/>
          </a:prstGeom>
          <a:noFill/>
        </p:spPr>
        <p:txBody>
          <a:bodyPr wrap="none" lIns="274320" tIns="45722" rIns="91440" bIns="45722" rtlCol="0" anchor="ctr" anchorCtr="0">
            <a:noAutofit/>
          </a:bodyPr>
          <a:lstStyle/>
          <a:p>
            <a:pPr marL="914400" indent="-914400">
              <a:buFont typeface="Arial" pitchFamily="34" charset="0"/>
              <a:buChar char="•"/>
            </a:pPr>
            <a:r>
              <a:rPr lang="en-US" dirty="0" smtClean="0"/>
              <a:t>Purchasing</a:t>
            </a:r>
            <a:endParaRPr lang="en-US" dirty="0" smtClean="0"/>
          </a:p>
          <a:p>
            <a:pPr marL="914400" indent="-914400">
              <a:buFont typeface="+mj-lt"/>
              <a:buAutoNum type="arabicPeriod"/>
            </a:pPr>
            <a:endParaRPr lang="en-US" dirty="0" smtClean="0"/>
          </a:p>
          <a:p>
            <a:pPr marL="914400" indent="-914400">
              <a:buFont typeface="Arial" pitchFamily="34" charset="0"/>
              <a:buChar char="•"/>
            </a:pPr>
            <a:r>
              <a:rPr lang="en-US" dirty="0" smtClean="0"/>
              <a:t>Cataloging</a:t>
            </a:r>
          </a:p>
          <a:p>
            <a:endParaRPr lang="en-US" dirty="0" smtClean="0"/>
          </a:p>
          <a:p>
            <a:pPr marL="914400" indent="-914400">
              <a:buFont typeface="Arial" pitchFamily="34" charset="0"/>
              <a:buChar char="•"/>
            </a:pPr>
            <a:r>
              <a:rPr lang="en-US" dirty="0" smtClean="0"/>
              <a:t>Metadata</a:t>
            </a:r>
            <a:r>
              <a:rPr lang="en-US" dirty="0" smtClean="0"/>
              <a:t> </a:t>
            </a:r>
            <a:endParaRPr lang="en-US" dirty="0" smtClean="0"/>
          </a:p>
          <a:p>
            <a:pPr marL="914400" indent="-914400">
              <a:buFont typeface="+mj-lt"/>
              <a:buAutoNum type="arabicPeriod"/>
            </a:pPr>
            <a:endParaRPr lang="en-US" dirty="0" smtClean="0"/>
          </a:p>
          <a:p>
            <a:pPr marL="914400" indent="-91440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Promoting </a:t>
            </a:r>
            <a:endParaRPr lang="en-US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0287000" y="23545800"/>
            <a:ext cx="7452358" cy="1143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endParaRPr lang="en-US" sz="5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20200" y="5638800"/>
            <a:ext cx="685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2" rIns="91440" bIns="45722" rtlCol="0" anchor="ctr"/>
          <a:lstStyle/>
          <a:p>
            <a:pPr algn="ctr"/>
            <a:endParaRPr lang="en-US"/>
          </a:p>
        </p:txBody>
      </p:sp>
      <p:pic>
        <p:nvPicPr>
          <p:cNvPr id="25" name="Picture 24" descr="posterNFRworldcat.tif"/>
          <p:cNvPicPr>
            <a:picLocks noChangeAspect="1"/>
          </p:cNvPicPr>
          <p:nvPr/>
        </p:nvPicPr>
        <p:blipFill>
          <a:blip r:embed="rId3"/>
          <a:srcRect l="3077" r="3077" b="52070"/>
          <a:stretch>
            <a:fillRect/>
          </a:stretch>
        </p:blipFill>
        <p:spPr>
          <a:xfrm>
            <a:off x="15621000" y="14935200"/>
            <a:ext cx="3612081" cy="3984689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Straight Arrow Connector 23"/>
          <p:cNvCxnSpPr/>
          <p:nvPr/>
        </p:nvCxnSpPr>
        <p:spPr>
          <a:xfrm rot="10800000">
            <a:off x="4038600" y="6324600"/>
            <a:ext cx="1143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81600" y="6705600"/>
            <a:ext cx="3810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8801100" y="6286500"/>
            <a:ext cx="6096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2592050" y="5753100"/>
            <a:ext cx="5562600" cy="15621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Outreach programs</a:t>
            </a:r>
            <a:endParaRPr lang="en-US" sz="5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201400" y="25450800"/>
            <a:ext cx="5562600" cy="1143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endParaRPr lang="en-US" sz="5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76400" y="25374600"/>
            <a:ext cx="16992600" cy="4648200"/>
          </a:xfrm>
          <a:prstGeom prst="rect">
            <a:avLst/>
          </a:prstGeom>
          <a:noFill/>
        </p:spPr>
        <p:txBody>
          <a:bodyPr wrap="none" lIns="274320" tIns="45722" rIns="91440" bIns="45722" rtlCol="0" anchor="ctr" anchorCtr="0">
            <a:noAutofit/>
          </a:bodyPr>
          <a:lstStyle/>
          <a:p>
            <a:pPr marL="0" lvl="4"/>
            <a:endParaRPr lang="en-US" sz="38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877800" y="7677210"/>
            <a:ext cx="7239000" cy="3429000"/>
          </a:xfrm>
          <a:prstGeom prst="rect">
            <a:avLst/>
          </a:prstGeom>
          <a:noFill/>
        </p:spPr>
        <p:txBody>
          <a:bodyPr wrap="none" lIns="274320" tIns="45722" rIns="91440" bIns="45722" rtlCol="0" anchor="ctr" anchorCtr="0">
            <a:noAutofit/>
          </a:bodyPr>
          <a:lstStyle/>
          <a:p>
            <a:endParaRPr lang="en-US" dirty="0" smtClean="0"/>
          </a:p>
          <a:p>
            <a:pPr marL="914400" indent="-914400">
              <a:buFont typeface="+mj-lt"/>
              <a:buAutoNum type="arabicPeriod"/>
            </a:pPr>
            <a:r>
              <a:rPr lang="en-US" dirty="0" smtClean="0"/>
              <a:t>Organizations</a:t>
            </a:r>
            <a:endParaRPr lang="en-US" dirty="0" smtClean="0"/>
          </a:p>
          <a:p>
            <a:pPr marL="914400" indent="-914400">
              <a:buFont typeface="+mj-lt"/>
              <a:buAutoNum type="arabicPeriod"/>
            </a:pPr>
            <a:r>
              <a:rPr lang="en-US" dirty="0" smtClean="0"/>
              <a:t>Classes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 smtClean="0"/>
              <a:t>Social Media</a:t>
            </a:r>
            <a:endParaRPr lang="en-US" dirty="0" smtClean="0"/>
          </a:p>
          <a:p>
            <a:pPr marL="914400" indent="-914400">
              <a:buFont typeface="+mj-lt"/>
              <a:buAutoNum type="arabicPeriod"/>
            </a:pPr>
            <a:endParaRPr lang="en-US" dirty="0" smtClean="0"/>
          </a:p>
          <a:p>
            <a:pPr marL="914400" indent="-914400">
              <a:buFont typeface="+mj-lt"/>
              <a:buAutoNum type="arabicPeriod"/>
            </a:pPr>
            <a:endParaRPr lang="en-US" dirty="0" smtClean="0"/>
          </a:p>
          <a:p>
            <a:endParaRPr lang="en-US" sz="4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1447800" y="152400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Collections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19200" y="8839200"/>
            <a:ext cx="7620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363200" y="9296400"/>
            <a:ext cx="9144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7315200"/>
            <a:ext cx="2590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324600" y="9220200"/>
            <a:ext cx="1676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352800" y="9296400"/>
            <a:ext cx="5334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886200" y="9144000"/>
            <a:ext cx="304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sz="20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201400" y="9067800"/>
            <a:ext cx="304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en-US" sz="20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81200" y="8763000"/>
            <a:ext cx="304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en-US" sz="20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24800" y="8991600"/>
            <a:ext cx="304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en-US" sz="20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9144000" y="17907000"/>
            <a:ext cx="5867400" cy="6267510"/>
            <a:chOff x="7620000" y="19126200"/>
            <a:chExt cx="5867400" cy="6267510"/>
          </a:xfrm>
        </p:grpSpPr>
        <p:sp>
          <p:nvSpPr>
            <p:cNvPr id="40" name="TextBox 39"/>
            <p:cNvSpPr txBox="1"/>
            <p:nvPr/>
          </p:nvSpPr>
          <p:spPr>
            <a:xfrm>
              <a:off x="11658600" y="19126200"/>
              <a:ext cx="304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1</a:t>
              </a:r>
              <a:endParaRPr lang="en-US" sz="20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296400" y="24993600"/>
              <a:ext cx="304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6</a:t>
              </a:r>
              <a:endParaRPr lang="en-US" sz="20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372600" y="24003000"/>
              <a:ext cx="304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20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991600" y="22936200"/>
              <a:ext cx="304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5</a:t>
              </a:r>
              <a:endParaRPr lang="en-US" sz="20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620000" y="22326600"/>
              <a:ext cx="304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4</a:t>
              </a:r>
              <a:endParaRPr lang="en-US" sz="20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3182600" y="21031200"/>
              <a:ext cx="304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</a:t>
              </a:r>
              <a:endParaRPr lang="en-US" sz="20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848600" y="22098000"/>
              <a:ext cx="304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3</a:t>
              </a:r>
              <a:endParaRPr lang="en-US" sz="20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686800" y="7086600"/>
            <a:ext cx="304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20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9" name="Picture 58" descr="text call numb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8600" y="26593800"/>
            <a:ext cx="4038600" cy="3429000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>
          <a:xfrm rot="10800000" flipV="1">
            <a:off x="5715000" y="21336000"/>
            <a:ext cx="2514600" cy="1371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12954000" y="16230600"/>
            <a:ext cx="2590800" cy="1752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6200000" flipH="1">
            <a:off x="11277600" y="22555200"/>
            <a:ext cx="4572000" cy="3657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12573000" y="17983200"/>
            <a:ext cx="685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229600" y="21107400"/>
            <a:ext cx="914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0744200" y="21717000"/>
            <a:ext cx="11430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09600" y="27584400"/>
            <a:ext cx="777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This </a:t>
            </a:r>
            <a:r>
              <a:rPr lang="en-US" sz="1800" dirty="0" smtClean="0"/>
              <a:t>Poster  highlights  CSU Northridge’s grant proposal to the NIH/NLM Office of Outreach Services early January 2013  The title of our project is “Women’s Health Resources and Gender Research Differences: Outreach at California State University Northridge” and it must be completed by September 15, 2013.  This short, intense project proposed to do the </a:t>
            </a:r>
            <a:r>
              <a:rPr lang="en-US" sz="1800" err="1" smtClean="0"/>
              <a:t>following</a:t>
            </a:r>
            <a:r>
              <a:rPr lang="en-US" sz="1800" smtClean="0"/>
              <a:t>:  Create </a:t>
            </a:r>
            <a:r>
              <a:rPr lang="en-US" sz="1800" dirty="0" smtClean="0"/>
              <a:t>digital learning objects (DLO’s) to promote  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34000"/>
            <a:ext cx="10058400" cy="754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707100"/>
            <a:ext cx="11414758" cy="79629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3165</TotalTime>
  <Words>93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Flow</vt:lpstr>
      <vt:lpstr>  Riding the Wave: Grant opportunity expands            Marcia Henry, Health Sciences Librarian  Analise Fidgeon,  Lynn Lampert California State University, Northridge   </vt:lpstr>
    </vt:vector>
  </TitlesOfParts>
  <Company>California State University, Northridge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New Faculty Retreat 2009</dc:subject>
  <dc:creator>mhenry</dc:creator>
  <cp:keywords>web 2.0</cp:keywords>
  <cp:lastModifiedBy>Default</cp:lastModifiedBy>
  <cp:revision>233</cp:revision>
  <dcterms:created xsi:type="dcterms:W3CDTF">2008-12-15T23:07:13Z</dcterms:created>
  <dcterms:modified xsi:type="dcterms:W3CDTF">2013-07-01T23:29:26Z</dcterms:modified>
</cp:coreProperties>
</file>